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notesMasterIdLst>
    <p:notesMasterId r:id="rId17"/>
  </p:notesMasterIdLst>
  <p:sldIdLst>
    <p:sldId id="277" r:id="rId2"/>
    <p:sldId id="257" r:id="rId3"/>
    <p:sldId id="258" r:id="rId4"/>
    <p:sldId id="269" r:id="rId5"/>
    <p:sldId id="268" r:id="rId6"/>
    <p:sldId id="271" r:id="rId7"/>
    <p:sldId id="270" r:id="rId8"/>
    <p:sldId id="276" r:id="rId9"/>
    <p:sldId id="273" r:id="rId10"/>
    <p:sldId id="278" r:id="rId11"/>
    <p:sldId id="265" r:id="rId12"/>
    <p:sldId id="274" r:id="rId13"/>
    <p:sldId id="279" r:id="rId14"/>
    <p:sldId id="264" r:id="rId15"/>
    <p:sldId id="267" r:id="rId1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E60"/>
    <a:srgbClr val="F2C94C"/>
    <a:srgbClr val="287DF1"/>
    <a:srgbClr val="2F80ED"/>
    <a:srgbClr val="6AA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88160" autoAdjust="0"/>
  </p:normalViewPr>
  <p:slideViewPr>
    <p:cSldViewPr snapToGrid="0" snapToObjects="1">
      <p:cViewPr varScale="1">
        <p:scale>
          <a:sx n="73" d="100"/>
          <a:sy n="73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547C1-42D0-4D55-BBF8-8CD650727F6C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DE417-1B1D-4460-A9EC-4D7B1A0BCB3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12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Oi sou me chamo Artur e sou fundador da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Brasucode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Nossa missão não é só ensinar programação, mas quebrar os paradigmas sociais e inserir a população periférica no mercado de trabalho da programação. Começando por uma carreira em substituição do subemprego.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E417-1B1D-4460-A9EC-4D7B1A0BCB3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60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temos</a:t>
            </a:r>
            <a:r>
              <a:rPr lang="en-US" dirty="0"/>
              <a:t> o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preço</a:t>
            </a:r>
            <a:r>
              <a:rPr lang="en-US" dirty="0"/>
              <a:t> com </a:t>
            </a:r>
            <a:r>
              <a:rPr lang="en-US" dirty="0" err="1"/>
              <a:t>auxilio</a:t>
            </a:r>
            <a:r>
              <a:rPr lang="en-US" dirty="0"/>
              <a:t> da </a:t>
            </a:r>
            <a:r>
              <a:rPr lang="en-US" dirty="0" err="1"/>
              <a:t>infraestrutura</a:t>
            </a:r>
            <a:r>
              <a:rPr lang="en-US" dirty="0"/>
              <a:t>(notebook e internet) e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mentoria</a:t>
            </a:r>
            <a:r>
              <a:rPr lang="en-US" dirty="0"/>
              <a:t> e </a:t>
            </a:r>
            <a:r>
              <a:rPr lang="en-US" dirty="0" err="1"/>
              <a:t>sem</a:t>
            </a:r>
            <a:r>
              <a:rPr lang="en-US" dirty="0"/>
              <a:t> custos.	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E417-1B1D-4460-A9EC-4D7B1A0BCB3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277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256EDC1-F7EE-4F60-9F60-DA0B917F8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Nosso</a:t>
            </a:r>
            <a:r>
              <a:rPr lang="en-US" sz="1200" dirty="0"/>
              <a:t> </a:t>
            </a:r>
            <a:r>
              <a:rPr lang="en-US" sz="1200" dirty="0" err="1"/>
              <a:t>elo</a:t>
            </a:r>
            <a:r>
              <a:rPr lang="en-US" sz="1200" dirty="0"/>
              <a:t> é a </a:t>
            </a:r>
            <a:r>
              <a:rPr lang="en-US" sz="1200" dirty="0" err="1"/>
              <a:t>mentoria</a:t>
            </a:r>
            <a:r>
              <a:rPr lang="en-US" sz="1200" dirty="0"/>
              <a:t>, pois </a:t>
            </a:r>
            <a:r>
              <a:rPr lang="en-US" sz="1200" dirty="0" err="1"/>
              <a:t>aqui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brasucode</a:t>
            </a:r>
            <a:r>
              <a:rPr lang="en-US" sz="1200" dirty="0"/>
              <a:t> </a:t>
            </a:r>
            <a:r>
              <a:rPr lang="en-US" sz="1200" dirty="0" err="1"/>
              <a:t>não</a:t>
            </a:r>
            <a:r>
              <a:rPr lang="en-US" sz="1200" dirty="0"/>
              <a:t> </a:t>
            </a:r>
            <a:r>
              <a:rPr lang="en-US" sz="1200" dirty="0" err="1"/>
              <a:t>ensinamos</a:t>
            </a:r>
            <a:r>
              <a:rPr lang="en-US" sz="1200" dirty="0"/>
              <a:t> </a:t>
            </a:r>
            <a:r>
              <a:rPr lang="en-US" sz="1200" dirty="0" err="1"/>
              <a:t>apenas</a:t>
            </a:r>
            <a:r>
              <a:rPr lang="en-US" sz="1200" dirty="0"/>
              <a:t> </a:t>
            </a:r>
            <a:r>
              <a:rPr lang="en-US" sz="1200" dirty="0" err="1"/>
              <a:t>programação</a:t>
            </a:r>
            <a:r>
              <a:rPr lang="en-US" sz="1200" dirty="0"/>
              <a:t>, </a:t>
            </a:r>
            <a:r>
              <a:rPr lang="en-US" sz="1200" dirty="0" err="1"/>
              <a:t>lidamos</a:t>
            </a:r>
            <a:r>
              <a:rPr lang="en-US" sz="1200" dirty="0"/>
              <a:t> com </a:t>
            </a:r>
            <a:r>
              <a:rPr lang="en-US" sz="1200" dirty="0" err="1"/>
              <a:t>sonhos</a:t>
            </a:r>
            <a:r>
              <a:rPr lang="en-US" sz="1200" dirty="0"/>
              <a:t> a </a:t>
            </a:r>
            <a:r>
              <a:rPr lang="en-US" sz="1200" dirty="0" err="1"/>
              <a:t>serem</a:t>
            </a:r>
            <a:r>
              <a:rPr lang="en-US" sz="1200" dirty="0"/>
              <a:t> </a:t>
            </a:r>
            <a:r>
              <a:rPr lang="en-US" sz="1200" dirty="0" err="1"/>
              <a:t>realizado</a:t>
            </a:r>
            <a:r>
              <a:rPr lang="en-US" sz="1200" dirty="0"/>
              <a:t> e </a:t>
            </a:r>
            <a:r>
              <a:rPr lang="en-US" sz="1200" dirty="0" err="1"/>
              <a:t>pra</a:t>
            </a:r>
            <a:r>
              <a:rPr lang="en-US" sz="1200" dirty="0"/>
              <a:t> </a:t>
            </a:r>
            <a:r>
              <a:rPr lang="en-US" sz="1200" dirty="0" err="1"/>
              <a:t>isso</a:t>
            </a:r>
            <a:r>
              <a:rPr lang="en-US" sz="1200" dirty="0"/>
              <a:t> </a:t>
            </a:r>
            <a:r>
              <a:rPr lang="en-US" sz="1200" dirty="0" err="1"/>
              <a:t>precisamos</a:t>
            </a:r>
            <a:r>
              <a:rPr lang="en-US" sz="1200" dirty="0"/>
              <a:t> </a:t>
            </a:r>
            <a:r>
              <a:rPr lang="en-US" sz="1200" dirty="0" err="1"/>
              <a:t>nos</a:t>
            </a:r>
            <a:r>
              <a:rPr lang="en-US" sz="1200" dirty="0"/>
              <a:t> </a:t>
            </a:r>
            <a:r>
              <a:rPr lang="en-US" sz="1200" dirty="0" err="1"/>
              <a:t>conhecer</a:t>
            </a:r>
            <a:r>
              <a:rPr lang="en-US" sz="1200" dirty="0"/>
              <a:t> e </a:t>
            </a:r>
            <a:r>
              <a:rPr lang="en-US" sz="1200" dirty="0" err="1"/>
              <a:t>amentoria</a:t>
            </a:r>
            <a:r>
              <a:rPr lang="en-US" sz="1200" dirty="0"/>
              <a:t> </a:t>
            </a:r>
            <a:r>
              <a:rPr lang="en-US" sz="1200" dirty="0" err="1"/>
              <a:t>faz</a:t>
            </a:r>
            <a:r>
              <a:rPr lang="en-US" sz="1200" dirty="0"/>
              <a:t> </a:t>
            </a:r>
            <a:r>
              <a:rPr lang="en-US" sz="1200" dirty="0" err="1"/>
              <a:t>isso</a:t>
            </a:r>
            <a:r>
              <a:rPr lang="en-US" sz="1200" dirty="0"/>
              <a:t>. A </a:t>
            </a:r>
            <a:r>
              <a:rPr lang="en-US" sz="1200" dirty="0" err="1"/>
              <a:t>ajuda</a:t>
            </a:r>
            <a:r>
              <a:rPr lang="en-US" sz="1200" dirty="0"/>
              <a:t> com notebook e internet é o Segundo </a:t>
            </a:r>
            <a:r>
              <a:rPr lang="en-US" sz="1200" dirty="0" err="1"/>
              <a:t>diferencial</a:t>
            </a:r>
            <a:r>
              <a:rPr lang="en-US" sz="1200" dirty="0"/>
              <a:t>, pois o </a:t>
            </a:r>
            <a:r>
              <a:rPr lang="en-US" sz="1200" dirty="0" err="1"/>
              <a:t>custo</a:t>
            </a:r>
            <a:r>
              <a:rPr lang="en-US" sz="1200" dirty="0"/>
              <a:t> para </a:t>
            </a:r>
            <a:r>
              <a:rPr lang="en-US" sz="1200" dirty="0" err="1"/>
              <a:t>iniciar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carreira</a:t>
            </a:r>
            <a:r>
              <a:rPr lang="en-US" sz="1200" dirty="0"/>
              <a:t> de </a:t>
            </a:r>
            <a:r>
              <a:rPr lang="en-US" sz="1200" dirty="0" err="1"/>
              <a:t>tecnologia</a:t>
            </a:r>
            <a:r>
              <a:rPr lang="en-US" sz="1200" dirty="0"/>
              <a:t> </a:t>
            </a:r>
            <a:r>
              <a:rPr lang="en-US" sz="1200" dirty="0" err="1"/>
              <a:t>não</a:t>
            </a:r>
            <a:r>
              <a:rPr lang="en-US" sz="1200" dirty="0"/>
              <a:t> é </a:t>
            </a:r>
            <a:r>
              <a:rPr lang="en-US" sz="1200" dirty="0" err="1"/>
              <a:t>barato</a:t>
            </a:r>
            <a:r>
              <a:rPr lang="en-US" sz="1200" dirty="0"/>
              <a:t> para o </a:t>
            </a:r>
            <a:r>
              <a:rPr lang="en-US" sz="1200" dirty="0" err="1"/>
              <a:t>público</a:t>
            </a:r>
            <a:r>
              <a:rPr lang="en-US" sz="1200" dirty="0"/>
              <a:t> </a:t>
            </a:r>
            <a:r>
              <a:rPr lang="en-US" sz="1200" dirty="0" err="1"/>
              <a:t>periférico</a:t>
            </a:r>
            <a:r>
              <a:rPr lang="en-US" sz="1200" dirty="0"/>
              <a:t> que as </a:t>
            </a:r>
            <a:r>
              <a:rPr lang="en-US" sz="1200" dirty="0" err="1"/>
              <a:t>vezes</a:t>
            </a:r>
            <a:r>
              <a:rPr lang="en-US" sz="1200" dirty="0"/>
              <a:t> </a:t>
            </a:r>
            <a:r>
              <a:rPr lang="en-US" sz="1200" dirty="0" err="1"/>
              <a:t>vivem</a:t>
            </a:r>
            <a:r>
              <a:rPr lang="en-US" sz="1200" dirty="0"/>
              <a:t> com um </a:t>
            </a:r>
            <a:r>
              <a:rPr lang="en-US" sz="1200" dirty="0" err="1"/>
              <a:t>salário</a:t>
            </a:r>
            <a:r>
              <a:rPr lang="en-US" sz="1200" dirty="0"/>
              <a:t> </a:t>
            </a:r>
            <a:r>
              <a:rPr lang="en-US" sz="1200" dirty="0" err="1"/>
              <a:t>minimo</a:t>
            </a:r>
            <a:r>
              <a:rPr lang="en-US" sz="1200" dirty="0"/>
              <a:t>. E  por </a:t>
            </a:r>
            <a:r>
              <a:rPr lang="en-US" sz="1200" dirty="0" err="1"/>
              <a:t>fim</a:t>
            </a:r>
            <a:r>
              <a:rPr lang="en-US" sz="1200" dirty="0"/>
              <a:t>, mas </a:t>
            </a:r>
            <a:r>
              <a:rPr lang="en-US" sz="1200" dirty="0" err="1"/>
              <a:t>não</a:t>
            </a:r>
            <a:r>
              <a:rPr lang="en-US" sz="1200" dirty="0"/>
              <a:t> </a:t>
            </a:r>
            <a:r>
              <a:rPr lang="en-US" sz="1200" dirty="0" err="1"/>
              <a:t>menos</a:t>
            </a:r>
            <a:r>
              <a:rPr lang="en-US" sz="1200" dirty="0"/>
              <a:t> </a:t>
            </a:r>
            <a:r>
              <a:rPr lang="en-US" sz="1200" dirty="0" err="1"/>
              <a:t>importante</a:t>
            </a:r>
            <a:r>
              <a:rPr lang="en-US" sz="1200" dirty="0"/>
              <a:t> </a:t>
            </a:r>
            <a:r>
              <a:rPr lang="en-US" sz="1200" dirty="0" err="1"/>
              <a:t>nossa</a:t>
            </a:r>
            <a:r>
              <a:rPr lang="en-US" sz="1200" dirty="0"/>
              <a:t> </a:t>
            </a:r>
            <a:r>
              <a:rPr lang="en-US" sz="1200" dirty="0" err="1"/>
              <a:t>formação</a:t>
            </a:r>
            <a:r>
              <a:rPr lang="en-US" sz="1200" dirty="0"/>
              <a:t> é a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barata</a:t>
            </a:r>
            <a:r>
              <a:rPr lang="en-US" sz="1200" dirty="0"/>
              <a:t> do mercado, </a:t>
            </a:r>
            <a:r>
              <a:rPr lang="en-US" sz="1200" dirty="0" err="1"/>
              <a:t>temos</a:t>
            </a:r>
            <a:r>
              <a:rPr lang="en-US" sz="1200" dirty="0"/>
              <a:t> </a:t>
            </a:r>
            <a:r>
              <a:rPr lang="en-US" sz="1200" dirty="0" err="1"/>
              <a:t>parceria</a:t>
            </a:r>
            <a:r>
              <a:rPr lang="en-US" sz="1200" dirty="0"/>
              <a:t> para </a:t>
            </a:r>
            <a:r>
              <a:rPr lang="en-US" sz="1200" dirty="0" err="1"/>
              <a:t>encaminhar</a:t>
            </a:r>
            <a:r>
              <a:rPr lang="en-US" sz="1200" dirty="0"/>
              <a:t> para </a:t>
            </a:r>
            <a:r>
              <a:rPr lang="en-US" sz="1200" dirty="0" err="1"/>
              <a:t>vagas</a:t>
            </a:r>
            <a:r>
              <a:rPr lang="en-US" sz="1200" dirty="0"/>
              <a:t> de </a:t>
            </a:r>
            <a:r>
              <a:rPr lang="en-US" sz="1200" dirty="0" err="1"/>
              <a:t>emprego</a:t>
            </a:r>
            <a:r>
              <a:rPr lang="en-US" sz="1200" dirty="0"/>
              <a:t>.</a:t>
            </a:r>
            <a:endParaRPr lang="pt-BR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256EDC1-F7EE-4F60-9F60-DA0B917F8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Nosso</a:t>
            </a:r>
            <a:r>
              <a:rPr lang="en-US" sz="1200" dirty="0"/>
              <a:t> </a:t>
            </a:r>
            <a:r>
              <a:rPr lang="en-US" sz="1200" dirty="0" err="1"/>
              <a:t>elo</a:t>
            </a:r>
            <a:r>
              <a:rPr lang="en-US" sz="1200" dirty="0"/>
              <a:t> é a </a:t>
            </a:r>
            <a:r>
              <a:rPr lang="en-US" sz="1200" dirty="0" err="1"/>
              <a:t>mentoria</a:t>
            </a:r>
            <a:r>
              <a:rPr lang="en-US" sz="1200" dirty="0"/>
              <a:t>, pois </a:t>
            </a:r>
            <a:r>
              <a:rPr lang="en-US" sz="1200" dirty="0" err="1"/>
              <a:t>aqui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brasucode</a:t>
            </a:r>
            <a:r>
              <a:rPr lang="en-US" sz="1200" dirty="0"/>
              <a:t> </a:t>
            </a:r>
            <a:r>
              <a:rPr lang="en-US" sz="1200" dirty="0" err="1"/>
              <a:t>não</a:t>
            </a:r>
            <a:r>
              <a:rPr lang="en-US" sz="1200" dirty="0"/>
              <a:t> </a:t>
            </a:r>
            <a:r>
              <a:rPr lang="en-US" sz="1200" dirty="0" err="1"/>
              <a:t>ensinamos</a:t>
            </a:r>
            <a:r>
              <a:rPr lang="en-US" sz="1200" dirty="0"/>
              <a:t> </a:t>
            </a:r>
            <a:r>
              <a:rPr lang="en-US" sz="1200" dirty="0" err="1"/>
              <a:t>apenas</a:t>
            </a:r>
            <a:r>
              <a:rPr lang="en-US" sz="1200" dirty="0"/>
              <a:t> </a:t>
            </a:r>
            <a:r>
              <a:rPr lang="en-US" sz="1200" dirty="0" err="1"/>
              <a:t>programação</a:t>
            </a:r>
            <a:r>
              <a:rPr lang="en-US" sz="1200" dirty="0"/>
              <a:t>, </a:t>
            </a:r>
            <a:r>
              <a:rPr lang="en-US" sz="1200" dirty="0" err="1"/>
              <a:t>lidamos</a:t>
            </a:r>
            <a:r>
              <a:rPr lang="en-US" sz="1200" dirty="0"/>
              <a:t> com </a:t>
            </a:r>
            <a:r>
              <a:rPr lang="en-US" sz="1200" dirty="0" err="1"/>
              <a:t>sonhos</a:t>
            </a:r>
            <a:r>
              <a:rPr lang="en-US" sz="1200" dirty="0"/>
              <a:t> a </a:t>
            </a:r>
            <a:r>
              <a:rPr lang="en-US" sz="1200" dirty="0" err="1"/>
              <a:t>serem</a:t>
            </a:r>
            <a:r>
              <a:rPr lang="en-US" sz="1200" dirty="0"/>
              <a:t> </a:t>
            </a:r>
            <a:r>
              <a:rPr lang="en-US" sz="1200" dirty="0" err="1"/>
              <a:t>realizado</a:t>
            </a:r>
            <a:r>
              <a:rPr lang="en-US" sz="1200" dirty="0"/>
              <a:t> e </a:t>
            </a:r>
            <a:r>
              <a:rPr lang="en-US" sz="1200" dirty="0" err="1"/>
              <a:t>pra</a:t>
            </a:r>
            <a:r>
              <a:rPr lang="en-US" sz="1200" dirty="0"/>
              <a:t> </a:t>
            </a:r>
            <a:r>
              <a:rPr lang="en-US" sz="1200" dirty="0" err="1"/>
              <a:t>isso</a:t>
            </a:r>
            <a:r>
              <a:rPr lang="en-US" sz="1200" dirty="0"/>
              <a:t> </a:t>
            </a:r>
            <a:r>
              <a:rPr lang="en-US" sz="1200" dirty="0" err="1"/>
              <a:t>precisamos</a:t>
            </a:r>
            <a:r>
              <a:rPr lang="en-US" sz="1200" dirty="0"/>
              <a:t> </a:t>
            </a:r>
            <a:r>
              <a:rPr lang="en-US" sz="1200" dirty="0" err="1"/>
              <a:t>nos</a:t>
            </a:r>
            <a:r>
              <a:rPr lang="en-US" sz="1200" dirty="0"/>
              <a:t> </a:t>
            </a:r>
            <a:r>
              <a:rPr lang="en-US" sz="1200" dirty="0" err="1"/>
              <a:t>conhecer</a:t>
            </a:r>
            <a:r>
              <a:rPr lang="en-US" sz="1200" dirty="0"/>
              <a:t> e </a:t>
            </a:r>
            <a:r>
              <a:rPr lang="en-US" sz="1200" dirty="0" err="1"/>
              <a:t>amentoria</a:t>
            </a:r>
            <a:r>
              <a:rPr lang="en-US" sz="1200" dirty="0"/>
              <a:t> </a:t>
            </a:r>
            <a:r>
              <a:rPr lang="en-US" sz="1200" dirty="0" err="1"/>
              <a:t>faz</a:t>
            </a:r>
            <a:r>
              <a:rPr lang="en-US" sz="1200" dirty="0"/>
              <a:t> </a:t>
            </a:r>
            <a:r>
              <a:rPr lang="en-US" sz="1200" dirty="0" err="1"/>
              <a:t>isso</a:t>
            </a:r>
            <a:r>
              <a:rPr lang="en-US" sz="1200" dirty="0"/>
              <a:t>. A </a:t>
            </a:r>
            <a:r>
              <a:rPr lang="en-US" sz="1200" dirty="0" err="1"/>
              <a:t>ajuda</a:t>
            </a:r>
            <a:r>
              <a:rPr lang="en-US" sz="1200" dirty="0"/>
              <a:t> com notebook e internet é o Segundo </a:t>
            </a:r>
            <a:r>
              <a:rPr lang="en-US" sz="1200" dirty="0" err="1"/>
              <a:t>diferencial</a:t>
            </a:r>
            <a:r>
              <a:rPr lang="en-US" sz="1200" dirty="0"/>
              <a:t>, pois o </a:t>
            </a:r>
            <a:r>
              <a:rPr lang="en-US" sz="1200" dirty="0" err="1"/>
              <a:t>custo</a:t>
            </a:r>
            <a:r>
              <a:rPr lang="en-US" sz="1200" dirty="0"/>
              <a:t> para </a:t>
            </a:r>
            <a:r>
              <a:rPr lang="en-US" sz="1200" dirty="0" err="1"/>
              <a:t>iniciar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carreira</a:t>
            </a:r>
            <a:r>
              <a:rPr lang="en-US" sz="1200" dirty="0"/>
              <a:t> de </a:t>
            </a:r>
            <a:r>
              <a:rPr lang="en-US" sz="1200" dirty="0" err="1"/>
              <a:t>tecnologia</a:t>
            </a:r>
            <a:r>
              <a:rPr lang="en-US" sz="1200" dirty="0"/>
              <a:t> </a:t>
            </a:r>
            <a:r>
              <a:rPr lang="en-US" sz="1200" dirty="0" err="1"/>
              <a:t>não</a:t>
            </a:r>
            <a:r>
              <a:rPr lang="en-US" sz="1200" dirty="0"/>
              <a:t> é </a:t>
            </a:r>
            <a:r>
              <a:rPr lang="en-US" sz="1200" dirty="0" err="1"/>
              <a:t>barato</a:t>
            </a:r>
            <a:r>
              <a:rPr lang="en-US" sz="1200" dirty="0"/>
              <a:t> para o </a:t>
            </a:r>
            <a:r>
              <a:rPr lang="en-US" sz="1200" dirty="0" err="1"/>
              <a:t>público</a:t>
            </a:r>
            <a:r>
              <a:rPr lang="en-US" sz="1200" dirty="0"/>
              <a:t> </a:t>
            </a:r>
            <a:r>
              <a:rPr lang="en-US" sz="1200" dirty="0" err="1"/>
              <a:t>periférico</a:t>
            </a:r>
            <a:r>
              <a:rPr lang="en-US" sz="1200" dirty="0"/>
              <a:t> que as </a:t>
            </a:r>
            <a:r>
              <a:rPr lang="en-US" sz="1200" dirty="0" err="1"/>
              <a:t>vezes</a:t>
            </a:r>
            <a:r>
              <a:rPr lang="en-US" sz="1200" dirty="0"/>
              <a:t> </a:t>
            </a:r>
            <a:r>
              <a:rPr lang="en-US" sz="1200" dirty="0" err="1"/>
              <a:t>vivem</a:t>
            </a:r>
            <a:r>
              <a:rPr lang="en-US" sz="1200" dirty="0"/>
              <a:t> com um </a:t>
            </a:r>
            <a:r>
              <a:rPr lang="en-US" sz="1200" dirty="0" err="1"/>
              <a:t>salário</a:t>
            </a:r>
            <a:r>
              <a:rPr lang="en-US" sz="1200" dirty="0"/>
              <a:t> </a:t>
            </a:r>
            <a:r>
              <a:rPr lang="en-US" sz="1200" dirty="0" err="1"/>
              <a:t>minimo</a:t>
            </a:r>
            <a:r>
              <a:rPr lang="en-US" sz="1200" dirty="0"/>
              <a:t>. E  por </a:t>
            </a:r>
            <a:r>
              <a:rPr lang="en-US" sz="1200" dirty="0" err="1"/>
              <a:t>fim</a:t>
            </a:r>
            <a:r>
              <a:rPr lang="en-US" sz="1200" dirty="0"/>
              <a:t>, mas </a:t>
            </a:r>
            <a:r>
              <a:rPr lang="en-US" sz="1200" dirty="0" err="1"/>
              <a:t>não</a:t>
            </a:r>
            <a:r>
              <a:rPr lang="en-US" sz="1200" dirty="0"/>
              <a:t> </a:t>
            </a:r>
            <a:r>
              <a:rPr lang="en-US" sz="1200" dirty="0" err="1"/>
              <a:t>menos</a:t>
            </a:r>
            <a:r>
              <a:rPr lang="en-US" sz="1200" dirty="0"/>
              <a:t> </a:t>
            </a:r>
            <a:r>
              <a:rPr lang="en-US" sz="1200" dirty="0" err="1"/>
              <a:t>importante</a:t>
            </a:r>
            <a:r>
              <a:rPr lang="en-US" sz="1200" dirty="0"/>
              <a:t> </a:t>
            </a:r>
            <a:r>
              <a:rPr lang="en-US" sz="1200" dirty="0" err="1"/>
              <a:t>nossa</a:t>
            </a:r>
            <a:r>
              <a:rPr lang="en-US" sz="1200" dirty="0"/>
              <a:t> </a:t>
            </a:r>
            <a:r>
              <a:rPr lang="en-US" sz="1200" dirty="0" err="1"/>
              <a:t>formação</a:t>
            </a:r>
            <a:r>
              <a:rPr lang="en-US" sz="1200" dirty="0"/>
              <a:t> é a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barata</a:t>
            </a:r>
            <a:r>
              <a:rPr lang="en-US" sz="1200" dirty="0"/>
              <a:t> do mercado, </a:t>
            </a:r>
            <a:r>
              <a:rPr lang="en-US" sz="1200" dirty="0" err="1"/>
              <a:t>temos</a:t>
            </a:r>
            <a:r>
              <a:rPr lang="en-US" sz="1200" dirty="0"/>
              <a:t> </a:t>
            </a:r>
            <a:r>
              <a:rPr lang="en-US" sz="1200" dirty="0" err="1"/>
              <a:t>parceria</a:t>
            </a:r>
            <a:r>
              <a:rPr lang="en-US" sz="1200" dirty="0"/>
              <a:t> para </a:t>
            </a:r>
            <a:r>
              <a:rPr lang="en-US" sz="1200" dirty="0" err="1"/>
              <a:t>encaminhar</a:t>
            </a:r>
            <a:r>
              <a:rPr lang="en-US" sz="1200" dirty="0"/>
              <a:t> para </a:t>
            </a:r>
            <a:r>
              <a:rPr lang="en-US" sz="1200" dirty="0" err="1"/>
              <a:t>vagas</a:t>
            </a:r>
            <a:r>
              <a:rPr lang="en-US" sz="1200" dirty="0"/>
              <a:t> de </a:t>
            </a:r>
            <a:r>
              <a:rPr lang="en-US" sz="1200" dirty="0" err="1"/>
              <a:t>emprego</a:t>
            </a:r>
            <a:r>
              <a:rPr lang="en-US" sz="1200" dirty="0"/>
              <a:t>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74172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0" i="0" dirty="0">
                <a:solidFill>
                  <a:srgbClr val="222222"/>
                </a:solidFill>
                <a:effectLst/>
                <a:latin typeface="Rubik"/>
              </a:rPr>
              <a:t>Cerca de 3 anos atrás, o número de vagas em aberto no setor era de 100 mil, e este número chegará perto de 200 mil ainda em 2021. E a cada ano esse déficit tem aumentado em cerca de 30 a 40 mil vagas. Estima-se que, em 2024, serão cerca de 300 mil vagas em aberto.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curso universitário é caro além de não deixar o aluno preparado para o mercado de trabalho. Se estivermos falando de um auto de data, temos mais um problema que é o do custo com o notebook e internet banda larga.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E417-1B1D-4460-A9EC-4D7B1A0BCB3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77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9BB3CAE-00A5-4EA1-9E55-C84104E65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Pode ser que muitos que me ouve não tenham vivido algo assim, e outros que viveram se esqueceram porque não é algo bom para ser lembrado. Eu vivi isso e mais de 38,8 milhões de pessoas no Brasil vivem o subemprego segundo o jornal hora do povo, e esse número é de 2019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-pandemia.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formação para programadores é dividida em dois programas aprendiz tech e carreira tech. Ambos os programas têm um tempo de duração de 4 meses para conclusão, que deixam a pessoa que passa por ele apta para participar do dia a dia em um projeto de software.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isso diminuímos o déficit da área de TI, com uma formação focado no mercado, trazendo oportunidade para a população periférica que não quer um auxilio emergencial, mas dignidade e um salário suficiente para realizar os seus planos e sonhos.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DE417-1B1D-4460-A9EC-4D7B1A0BCB3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30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2A09E87-8B6B-4D28-A63F-7BF640913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formação dura 4 meses será para aprendiz ou mudança de carreira no processo o programador preenche um formulário para mapearmos se ele tem a infraestrutura para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inicar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formação, caso não tenha, ajudaremos junto com nossos parceiros a conseguir. E para todos os casos encaminharemos para as empresas parceiras que tem as vagas abertas. Temos dois programas e duas formações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porem em toda a formação utilizamos a filosofia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kaban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gerenciar os estudos e entregas.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1E0B091-FC55-4B91-A671-0286194C8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mercado de tecnologia brasileiro movimenta mais de 467 bilhões segundo o valor econômico e é um mercado que cresce a cada ano.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222222"/>
                </a:solidFill>
                <a:effectLst/>
                <a:latin typeface="Rubik"/>
              </a:rPr>
              <a:t>Cerca de 3 anos atrás, o número de vagas em aberto no setor era de 100 mil, e este número chegará perto de 200 mil ainda em 2021. E a cada ano esse déficit tem aumentado em cerca de 30 a 40 mil vagas. Estima-se que, em 2024, serão cerca de 300 mil vagas em aberto.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2A09E87-8B6B-4D28-A63F-7BF640913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formação dura 4 meses será para aprendiz ou mudança de carreira no processo o programador preenche um formulário para mapearmos se ele tem a infraestrutura para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inicar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formação, caso não tenha, ajudaremos junto com nossos parceiros a conseguir. E para todos os casos encaminharemos para as empresas parceiras que tem as vagas abertas. Temos dois programas e duas formações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porem em toda a formação utilizamos a filosofia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kaban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scrum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gerenciar os estudos e entregas.</a:t>
            </a:r>
          </a:p>
        </p:txBody>
      </p:sp>
    </p:spTree>
    <p:extLst>
      <p:ext uri="{BB962C8B-B14F-4D97-AF65-F5344CB8AC3E}">
        <p14:creationId xmlns:p14="http://schemas.microsoft.com/office/powerpoint/2010/main" val="3913594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389E851-94E5-4818-AC21-407216391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Após término da nossa formação encaminhamos nosso programador para a empresa que irá contrata-lo e ficamos 30% dos 4 primeiros salários dos programadores.</a:t>
            </a:r>
          </a:p>
          <a:p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Selecionamos, preparamos e alocamos novos programadores em projetos da sua empresa. Funcionários 100% remoto, pois estarão em qualquer estado brasileiro. Nesse caso não há desconto salarial.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Treinamos seu menor aprendiz para que ele não chegue “cru” no primeiro dia de projeto.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Até 10 talentos 5k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11 a 20 talentos 10k</a:t>
            </a:r>
          </a:p>
          <a:p>
            <a:pPr marL="0" lvl="0" indent="0">
              <a:buFont typeface="Symbol" panose="05050102010706020507" pitchFamily="18" charset="2"/>
              <a:buNone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treinamento tem duração de 4 meses.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389E851-94E5-4818-AC21-407216391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Após término da nossa formação encaminhamos nosso programador para a empresa que irá contrata-lo e ficamos 30% dos 4 primeiros salários dos programadores.</a:t>
            </a:r>
          </a:p>
          <a:p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Selecionamos, preparamos e alocamos novos programadores em projetos da sua empresa. Funcionários 100% remoto, pois estarão em qualquer estado brasileiro. Nesse caso não há desconto salarial.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Treinamos seu menor aprendiz para que ele não chegue “cru” no primeiro dia de projeto.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Até 10 talentos 5k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11 a 20 talentos 10k</a:t>
            </a:r>
          </a:p>
          <a:p>
            <a:pPr marL="0" lvl="0" indent="0">
              <a:buFont typeface="Symbol" panose="05050102010706020507" pitchFamily="18" charset="2"/>
              <a:buNone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treinamento tem duração de 4 meses.</a:t>
            </a:r>
          </a:p>
        </p:txBody>
      </p:sp>
    </p:spTree>
    <p:extLst>
      <p:ext uri="{BB962C8B-B14F-4D97-AF65-F5344CB8AC3E}">
        <p14:creationId xmlns:p14="http://schemas.microsoft.com/office/powerpoint/2010/main" val="331485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4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3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6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38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4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2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4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3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5/25/2021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631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oslibrosdedanae.blogspot.com/2015/02/el-papel-de-nuestras-vidas-sadie-jones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3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3.png"/><Relationship Id="rId5" Type="http://schemas.openxmlformats.org/officeDocument/2006/relationships/image" Target="../media/image57.png"/><Relationship Id="rId10" Type="http://schemas.openxmlformats.org/officeDocument/2006/relationships/image" Target="../media/image60.svg"/><Relationship Id="rId4" Type="http://schemas.openxmlformats.org/officeDocument/2006/relationships/hyperlink" Target="https://www.pxfuel.com/es/free-photo-xiueb" TargetMode="External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12" Type="http://schemas.openxmlformats.org/officeDocument/2006/relationships/hyperlink" Target="https://odsbrasil.gov.b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pxhere.com/en/photo/91827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hyperlink" Target="http://imagens.usp.br/?attachment_id=2236" TargetMode="External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xame.com/brasil/sao-paulo-e-metropole-com-mais-moradores-de-favelas-do-brasil-segundo-o-ibge/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www.brasildefato.com.br/2019/11/05/moradores-da-periferia-de-sp-vivem-23-anos-a-menos-do-que-os-de-areas-nobr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stoe.com.br/183856_IBGE+6+DA+POPULACAO+BRASILEIRA+MORA+EM+FAVELAS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imagens.usp.br/?attachment_id=2236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hyperlink" Target="https://technofaq.org/posts/2018/12/the-basic-skills-every-software-developer-must-have/" TargetMode="Externa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alor.globo.com/empresas/noticia/2018/04/20/mercado-de-tecnologia-movimentou-r-4678-bilhoes-no-brasil-em-2017.ghtml" TargetMode="External"/><Relationship Id="rId5" Type="http://schemas.openxmlformats.org/officeDocument/2006/relationships/hyperlink" Target="https://computerworld.com.br/carreira/mercado-de-ti-pode-apresentar-deficit-de-290-mil-profissionais-em-2024/" TargetMode="External"/><Relationship Id="rId4" Type="http://schemas.openxmlformats.org/officeDocument/2006/relationships/hyperlink" Target="https://odsbrasil.gov.br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hyperlink" Target="https://pxhere.com/pt/photo/1563077" TargetMode="External"/><Relationship Id="rId9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furniture, curtain&#10;&#10;Description automatically generated">
            <a:extLst>
              <a:ext uri="{FF2B5EF4-FFF2-40B4-BE49-F238E27FC236}">
                <a16:creationId xmlns:a16="http://schemas.microsoft.com/office/drawing/2014/main" id="{AEB04553-20B0-43BD-A3EB-76C428638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480" b="1229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2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323" y="-12487"/>
            <a:ext cx="623856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  <a:endParaRPr lang="en-BR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>
            <a:cxnSpLocks/>
          </p:cNvCxnSpPr>
          <p:nvPr/>
        </p:nvCxnSpPr>
        <p:spPr>
          <a:xfrm flipV="1">
            <a:off x="285584" y="1026061"/>
            <a:ext cx="5514322" cy="41118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710894-1E2E-44E7-ACA0-1A1E70A2BE90}"/>
              </a:ext>
            </a:extLst>
          </p:cNvPr>
          <p:cNvSpPr txBox="1"/>
          <p:nvPr/>
        </p:nvSpPr>
        <p:spPr>
          <a:xfrm>
            <a:off x="1530128" y="4363929"/>
            <a:ext cx="257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Alocação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R$ 100~150/Hora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DA103-F40D-4690-8BEF-531A770E156A}"/>
              </a:ext>
            </a:extLst>
          </p:cNvPr>
          <p:cNvSpPr txBox="1"/>
          <p:nvPr/>
        </p:nvSpPr>
        <p:spPr>
          <a:xfrm>
            <a:off x="8081333" y="4292999"/>
            <a:ext cx="301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Treinamos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80k para até 20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devs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0EC56-D4D8-4D38-A62D-BDFCFD15C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5" y="215051"/>
            <a:ext cx="914402" cy="304801"/>
          </a:xfrm>
          <a:prstGeom prst="rect">
            <a:avLst/>
          </a:prstGeom>
        </p:spPr>
      </p:pic>
      <p:pic>
        <p:nvPicPr>
          <p:cNvPr id="14" name="Graphic 13" descr="Remote work with solid fill">
            <a:extLst>
              <a:ext uri="{FF2B5EF4-FFF2-40B4-BE49-F238E27FC236}">
                <a16:creationId xmlns:a16="http://schemas.microsoft.com/office/drawing/2014/main" id="{B87E7E49-7D24-41AF-9769-0D06613A2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52690" y="2564999"/>
            <a:ext cx="1728000" cy="1728000"/>
          </a:xfrm>
          <a:prstGeom prst="rect">
            <a:avLst/>
          </a:prstGeom>
        </p:spPr>
      </p:pic>
      <p:pic>
        <p:nvPicPr>
          <p:cNvPr id="17" name="Graphic 16" descr="Teacher with solid fill">
            <a:extLst>
              <a:ext uri="{FF2B5EF4-FFF2-40B4-BE49-F238E27FC236}">
                <a16:creationId xmlns:a16="http://schemas.microsoft.com/office/drawing/2014/main" id="{CAD43B86-F8D6-40FF-96FA-9C127F313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25431" y="2634544"/>
            <a:ext cx="1728000" cy="172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BD0329-B5AB-4F12-A3C8-70C53AF246B6}"/>
              </a:ext>
            </a:extLst>
          </p:cNvPr>
          <p:cNvSpPr txBox="1"/>
          <p:nvPr/>
        </p:nvSpPr>
        <p:spPr>
          <a:xfrm>
            <a:off x="4747351" y="4340537"/>
            <a:ext cx="257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Formação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80k para até 20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devs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Cycle with people with solid fill">
            <a:extLst>
              <a:ext uri="{FF2B5EF4-FFF2-40B4-BE49-F238E27FC236}">
                <a16:creationId xmlns:a16="http://schemas.microsoft.com/office/drawing/2014/main" id="{3CA03294-8071-4083-BDA2-2D0A667E4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169913" y="2541607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3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42" y="534601"/>
            <a:ext cx="4178218" cy="68029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Concorrência</a:t>
            </a:r>
            <a:endParaRPr lang="en-BR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C72397-7D1D-4EE9-B9D9-A7F7526CE1BC}"/>
              </a:ext>
            </a:extLst>
          </p:cNvPr>
          <p:cNvCxnSpPr>
            <a:cxnSpLocks/>
          </p:cNvCxnSpPr>
          <p:nvPr/>
        </p:nvCxnSpPr>
        <p:spPr>
          <a:xfrm>
            <a:off x="669712" y="1221433"/>
            <a:ext cx="3518830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20398AC-B2A7-4C42-90E9-CD3E5B0685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16709"/>
              </p:ext>
            </p:extLst>
          </p:nvPr>
        </p:nvGraphicFramePr>
        <p:xfrm>
          <a:off x="721780" y="2006555"/>
          <a:ext cx="10536156" cy="37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8517">
                  <a:extLst>
                    <a:ext uri="{9D8B030D-6E8A-4147-A177-3AD203B41FA5}">
                      <a16:colId xmlns:a16="http://schemas.microsoft.com/office/drawing/2014/main" val="3782948847"/>
                    </a:ext>
                  </a:extLst>
                </a:gridCol>
                <a:gridCol w="1493535">
                  <a:extLst>
                    <a:ext uri="{9D8B030D-6E8A-4147-A177-3AD203B41FA5}">
                      <a16:colId xmlns:a16="http://schemas.microsoft.com/office/drawing/2014/main" val="2760810213"/>
                    </a:ext>
                  </a:extLst>
                </a:gridCol>
                <a:gridCol w="1756026">
                  <a:extLst>
                    <a:ext uri="{9D8B030D-6E8A-4147-A177-3AD203B41FA5}">
                      <a16:colId xmlns:a16="http://schemas.microsoft.com/office/drawing/2014/main" val="3071628047"/>
                    </a:ext>
                  </a:extLst>
                </a:gridCol>
                <a:gridCol w="1756026">
                  <a:extLst>
                    <a:ext uri="{9D8B030D-6E8A-4147-A177-3AD203B41FA5}">
                      <a16:colId xmlns:a16="http://schemas.microsoft.com/office/drawing/2014/main" val="1078159989"/>
                    </a:ext>
                  </a:extLst>
                </a:gridCol>
                <a:gridCol w="1756026">
                  <a:extLst>
                    <a:ext uri="{9D8B030D-6E8A-4147-A177-3AD203B41FA5}">
                      <a16:colId xmlns:a16="http://schemas.microsoft.com/office/drawing/2014/main" val="2225504546"/>
                    </a:ext>
                  </a:extLst>
                </a:gridCol>
                <a:gridCol w="1756026">
                  <a:extLst>
                    <a:ext uri="{9D8B030D-6E8A-4147-A177-3AD203B41FA5}">
                      <a16:colId xmlns:a16="http://schemas.microsoft.com/office/drawing/2014/main" val="3073506623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Empresa</a:t>
                      </a:r>
                      <a:endParaRPr lang="pt-BR" dirty="0"/>
                    </a:p>
                  </a:txBody>
                  <a:tcPr>
                    <a:solidFill>
                      <a:srgbClr val="2F80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Infra</a:t>
                      </a:r>
                      <a:endParaRPr lang="pt-BR" dirty="0"/>
                    </a:p>
                  </a:txBody>
                  <a:tcPr>
                    <a:solidFill>
                      <a:srgbClr val="2F80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Custo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Formação</a:t>
                      </a:r>
                      <a:endParaRPr lang="pt-BR" dirty="0"/>
                    </a:p>
                  </a:txBody>
                  <a:tcPr>
                    <a:solidFill>
                      <a:srgbClr val="2F80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Vagas</a:t>
                      </a:r>
                      <a:endParaRPr lang="pt-BR" dirty="0"/>
                    </a:p>
                  </a:txBody>
                  <a:tcPr>
                    <a:solidFill>
                      <a:srgbClr val="2F80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Assinatura</a:t>
                      </a:r>
                      <a:endParaRPr lang="pt-BR" dirty="0"/>
                    </a:p>
                  </a:txBody>
                  <a:tcPr>
                    <a:solidFill>
                      <a:srgbClr val="2F80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Mentoria</a:t>
                      </a:r>
                      <a:endParaRPr lang="pt-BR" dirty="0"/>
                    </a:p>
                  </a:txBody>
                  <a:tcPr>
                    <a:solidFill>
                      <a:srgbClr val="2F8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25881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36765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2664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7019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3439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91381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572897"/>
                  </a:ext>
                </a:extLst>
              </a:tr>
            </a:tbl>
          </a:graphicData>
        </a:graphic>
      </p:graphicFrame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2001F4-847F-4053-A1E5-BCA14A5E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88" y="3282918"/>
            <a:ext cx="1778400" cy="228651"/>
          </a:xfrm>
          <a:prstGeom prst="rect">
            <a:avLst/>
          </a:prstGeom>
        </p:spPr>
      </p:pic>
      <p:pic>
        <p:nvPicPr>
          <p:cNvPr id="25" name="Picture 2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36F2E65-8FC5-43FC-8433-960E20A6B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0" y="5247005"/>
            <a:ext cx="1518777" cy="5286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A5F422-DE87-4CAE-8D92-53F95FCA0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50" y="5664236"/>
            <a:ext cx="1444689" cy="84273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65BC6BC-7E67-4AF4-A8DA-8DA81FC53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4873" y="4718813"/>
            <a:ext cx="859733" cy="5076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E1A280A-1C35-471D-AA9D-57C896451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688" y="4267585"/>
            <a:ext cx="1778400" cy="4024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CE2EC2-9FAF-4B34-915E-75C8F5DBFE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747" y="3735963"/>
            <a:ext cx="1778400" cy="270479"/>
          </a:xfrm>
          <a:prstGeom prst="rect">
            <a:avLst/>
          </a:prstGeom>
        </p:spPr>
      </p:pic>
      <p:pic>
        <p:nvPicPr>
          <p:cNvPr id="46" name="Graphic 45" descr="Checkmark">
            <a:extLst>
              <a:ext uri="{FF2B5EF4-FFF2-40B4-BE49-F238E27FC236}">
                <a16:creationId xmlns:a16="http://schemas.microsoft.com/office/drawing/2014/main" id="{8D3BDE4A-186A-4711-9FCD-5A425826DA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81304" y="2659120"/>
            <a:ext cx="360000" cy="360000"/>
          </a:xfrm>
          <a:prstGeom prst="rect">
            <a:avLst/>
          </a:prstGeom>
        </p:spPr>
      </p:pic>
      <p:pic>
        <p:nvPicPr>
          <p:cNvPr id="48" name="Graphic 47" descr="Dollar with solid fill">
            <a:extLst>
              <a:ext uri="{FF2B5EF4-FFF2-40B4-BE49-F238E27FC236}">
                <a16:creationId xmlns:a16="http://schemas.microsoft.com/office/drawing/2014/main" id="{F34E2950-B197-4425-A987-C1A9ECB530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48252" y="2659120"/>
            <a:ext cx="360000" cy="360000"/>
          </a:xfrm>
          <a:prstGeom prst="rect">
            <a:avLst/>
          </a:prstGeom>
        </p:spPr>
      </p:pic>
      <p:pic>
        <p:nvPicPr>
          <p:cNvPr id="50" name="Graphic 49" descr="Close">
            <a:extLst>
              <a:ext uri="{FF2B5EF4-FFF2-40B4-BE49-F238E27FC236}">
                <a16:creationId xmlns:a16="http://schemas.microsoft.com/office/drawing/2014/main" id="{68B50C59-E6BB-44BE-9705-8DBC23C5FE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0490" y="2661217"/>
            <a:ext cx="360000" cy="360000"/>
          </a:xfrm>
          <a:prstGeom prst="rect">
            <a:avLst/>
          </a:prstGeom>
        </p:spPr>
      </p:pic>
      <p:pic>
        <p:nvPicPr>
          <p:cNvPr id="51" name="Graphic 50" descr="Checkmark">
            <a:extLst>
              <a:ext uri="{FF2B5EF4-FFF2-40B4-BE49-F238E27FC236}">
                <a16:creationId xmlns:a16="http://schemas.microsoft.com/office/drawing/2014/main" id="{B26DB5BF-BB8E-4EF6-93AA-92D6873D3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560" y="2663315"/>
            <a:ext cx="360000" cy="360000"/>
          </a:xfrm>
          <a:prstGeom prst="rect">
            <a:avLst/>
          </a:prstGeom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CE3286D7-FA77-4BB3-98B4-43972BF51E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7811" y="2663315"/>
            <a:ext cx="360000" cy="360000"/>
          </a:xfrm>
          <a:prstGeom prst="rect">
            <a:avLst/>
          </a:prstGeom>
        </p:spPr>
      </p:pic>
      <p:pic>
        <p:nvPicPr>
          <p:cNvPr id="53" name="Graphic 52" descr="Warning">
            <a:extLst>
              <a:ext uri="{FF2B5EF4-FFF2-40B4-BE49-F238E27FC236}">
                <a16:creationId xmlns:a16="http://schemas.microsoft.com/office/drawing/2014/main" id="{708A94C0-992C-4DA0-9D49-E9EFDF4B46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1304" y="3175611"/>
            <a:ext cx="360000" cy="360000"/>
          </a:xfrm>
          <a:prstGeom prst="rect">
            <a:avLst/>
          </a:prstGeom>
        </p:spPr>
      </p:pic>
      <p:pic>
        <p:nvPicPr>
          <p:cNvPr id="54" name="Graphic 53" descr="Dollar with solid fill">
            <a:extLst>
              <a:ext uri="{FF2B5EF4-FFF2-40B4-BE49-F238E27FC236}">
                <a16:creationId xmlns:a16="http://schemas.microsoft.com/office/drawing/2014/main" id="{331B559C-1D55-459B-A593-27B81C58E8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48252" y="3175611"/>
            <a:ext cx="360000" cy="360000"/>
          </a:xfrm>
          <a:prstGeom prst="rect">
            <a:avLst/>
          </a:prstGeom>
        </p:spPr>
      </p:pic>
      <p:pic>
        <p:nvPicPr>
          <p:cNvPr id="55" name="Graphic 54" descr="Close">
            <a:extLst>
              <a:ext uri="{FF2B5EF4-FFF2-40B4-BE49-F238E27FC236}">
                <a16:creationId xmlns:a16="http://schemas.microsoft.com/office/drawing/2014/main" id="{8A2B7605-E65E-4A1B-BE0B-F16399F29B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0490" y="3177708"/>
            <a:ext cx="360000" cy="360000"/>
          </a:xfrm>
          <a:prstGeom prst="rect">
            <a:avLst/>
          </a:prstGeom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04956F0C-ED17-4C58-9E61-A0787DAFB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560" y="3179806"/>
            <a:ext cx="360000" cy="360000"/>
          </a:xfrm>
          <a:prstGeom prst="rect">
            <a:avLst/>
          </a:prstGeom>
        </p:spPr>
      </p:pic>
      <p:pic>
        <p:nvPicPr>
          <p:cNvPr id="57" name="Graphic 56" descr="Warning">
            <a:extLst>
              <a:ext uri="{FF2B5EF4-FFF2-40B4-BE49-F238E27FC236}">
                <a16:creationId xmlns:a16="http://schemas.microsoft.com/office/drawing/2014/main" id="{57CE4B78-EF96-4D80-8E00-9A5B75898A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97811" y="3179806"/>
            <a:ext cx="360000" cy="360000"/>
          </a:xfrm>
          <a:prstGeom prst="rect">
            <a:avLst/>
          </a:prstGeom>
        </p:spPr>
      </p:pic>
      <p:pic>
        <p:nvPicPr>
          <p:cNvPr id="58" name="Graphic 57" descr="Warning">
            <a:extLst>
              <a:ext uri="{FF2B5EF4-FFF2-40B4-BE49-F238E27FC236}">
                <a16:creationId xmlns:a16="http://schemas.microsoft.com/office/drawing/2014/main" id="{3828DAC7-EA0A-4A40-867D-1DCCF75FD5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1304" y="3721110"/>
            <a:ext cx="360000" cy="360000"/>
          </a:xfrm>
          <a:prstGeom prst="rect">
            <a:avLst/>
          </a:prstGeom>
        </p:spPr>
      </p:pic>
      <p:pic>
        <p:nvPicPr>
          <p:cNvPr id="59" name="Graphic 58" descr="Dollar with solid fill">
            <a:extLst>
              <a:ext uri="{FF2B5EF4-FFF2-40B4-BE49-F238E27FC236}">
                <a16:creationId xmlns:a16="http://schemas.microsoft.com/office/drawing/2014/main" id="{379466B9-4134-4DC0-8D0C-6CCE47A10B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48252" y="3721110"/>
            <a:ext cx="360000" cy="360000"/>
          </a:xfrm>
          <a:prstGeom prst="rect">
            <a:avLst/>
          </a:prstGeom>
        </p:spPr>
      </p:pic>
      <p:pic>
        <p:nvPicPr>
          <p:cNvPr id="60" name="Graphic 59" descr="Close">
            <a:extLst>
              <a:ext uri="{FF2B5EF4-FFF2-40B4-BE49-F238E27FC236}">
                <a16:creationId xmlns:a16="http://schemas.microsoft.com/office/drawing/2014/main" id="{BE3D1A6B-7B77-449C-81A4-F8C51EC5B3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0490" y="3723207"/>
            <a:ext cx="360000" cy="360000"/>
          </a:xfrm>
          <a:prstGeom prst="rect">
            <a:avLst/>
          </a:prstGeom>
        </p:spPr>
      </p:pic>
      <p:pic>
        <p:nvPicPr>
          <p:cNvPr id="61" name="Graphic 60" descr="Checkmark">
            <a:extLst>
              <a:ext uri="{FF2B5EF4-FFF2-40B4-BE49-F238E27FC236}">
                <a16:creationId xmlns:a16="http://schemas.microsoft.com/office/drawing/2014/main" id="{E69C2AC0-25C2-4E44-B415-54F24B4AA0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560" y="3725305"/>
            <a:ext cx="360000" cy="360000"/>
          </a:xfrm>
          <a:prstGeom prst="rect">
            <a:avLst/>
          </a:prstGeom>
        </p:spPr>
      </p:pic>
      <p:pic>
        <p:nvPicPr>
          <p:cNvPr id="63" name="Gráfico 21" descr="Warning">
            <a:extLst>
              <a:ext uri="{FF2B5EF4-FFF2-40B4-BE49-F238E27FC236}">
                <a16:creationId xmlns:a16="http://schemas.microsoft.com/office/drawing/2014/main" id="{73DB24E7-707E-435F-9C9B-3F0B7C8D18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1304" y="4277287"/>
            <a:ext cx="360000" cy="360000"/>
          </a:xfrm>
          <a:prstGeom prst="rect">
            <a:avLst/>
          </a:prstGeom>
        </p:spPr>
      </p:pic>
      <p:pic>
        <p:nvPicPr>
          <p:cNvPr id="66" name="Graphic 65" descr="Checkmark">
            <a:extLst>
              <a:ext uri="{FF2B5EF4-FFF2-40B4-BE49-F238E27FC236}">
                <a16:creationId xmlns:a16="http://schemas.microsoft.com/office/drawing/2014/main" id="{7F60C6CF-B048-4CEA-8937-4AB10AB0A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560" y="4281482"/>
            <a:ext cx="360000" cy="360000"/>
          </a:xfrm>
          <a:prstGeom prst="rect">
            <a:avLst/>
          </a:prstGeom>
        </p:spPr>
      </p:pic>
      <p:pic>
        <p:nvPicPr>
          <p:cNvPr id="68" name="Graphic 67" descr="Warning">
            <a:extLst>
              <a:ext uri="{FF2B5EF4-FFF2-40B4-BE49-F238E27FC236}">
                <a16:creationId xmlns:a16="http://schemas.microsoft.com/office/drawing/2014/main" id="{5BC69DAA-DF28-4A66-AF97-D531564479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1304" y="4841106"/>
            <a:ext cx="360000" cy="360000"/>
          </a:xfrm>
          <a:prstGeom prst="rect">
            <a:avLst/>
          </a:prstGeom>
        </p:spPr>
      </p:pic>
      <p:pic>
        <p:nvPicPr>
          <p:cNvPr id="69" name="Graphic 68" descr="Dollar with solid fill">
            <a:extLst>
              <a:ext uri="{FF2B5EF4-FFF2-40B4-BE49-F238E27FC236}">
                <a16:creationId xmlns:a16="http://schemas.microsoft.com/office/drawing/2014/main" id="{38F570CD-3C1C-490F-A6B5-DC8F5E98F6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48252" y="4812166"/>
            <a:ext cx="360000" cy="360000"/>
          </a:xfrm>
          <a:prstGeom prst="rect">
            <a:avLst/>
          </a:prstGeom>
        </p:spPr>
      </p:pic>
      <p:pic>
        <p:nvPicPr>
          <p:cNvPr id="70" name="Graphic 69" descr="Close">
            <a:extLst>
              <a:ext uri="{FF2B5EF4-FFF2-40B4-BE49-F238E27FC236}">
                <a16:creationId xmlns:a16="http://schemas.microsoft.com/office/drawing/2014/main" id="{D0F11B8C-CF63-4931-85BD-8A412D0CF2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0490" y="4843203"/>
            <a:ext cx="360000" cy="360000"/>
          </a:xfrm>
          <a:prstGeom prst="rect">
            <a:avLst/>
          </a:prstGeom>
        </p:spPr>
      </p:pic>
      <p:pic>
        <p:nvPicPr>
          <p:cNvPr id="71" name="Graphic 70" descr="Checkmark">
            <a:extLst>
              <a:ext uri="{FF2B5EF4-FFF2-40B4-BE49-F238E27FC236}">
                <a16:creationId xmlns:a16="http://schemas.microsoft.com/office/drawing/2014/main" id="{91859DC5-8427-4620-9E93-792241589E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560" y="4845301"/>
            <a:ext cx="360000" cy="360000"/>
          </a:xfrm>
          <a:prstGeom prst="rect">
            <a:avLst/>
          </a:prstGeom>
        </p:spPr>
      </p:pic>
      <p:pic>
        <p:nvPicPr>
          <p:cNvPr id="73" name="Graphic 72" descr="Warning">
            <a:extLst>
              <a:ext uri="{FF2B5EF4-FFF2-40B4-BE49-F238E27FC236}">
                <a16:creationId xmlns:a16="http://schemas.microsoft.com/office/drawing/2014/main" id="{A4B3982D-C6A0-4754-BD9B-E431454F12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181304" y="5364148"/>
            <a:ext cx="360000" cy="360000"/>
          </a:xfrm>
          <a:prstGeom prst="rect">
            <a:avLst/>
          </a:prstGeom>
        </p:spPr>
      </p:pic>
      <p:pic>
        <p:nvPicPr>
          <p:cNvPr id="75" name="Graphic 74" descr="Close">
            <a:extLst>
              <a:ext uri="{FF2B5EF4-FFF2-40B4-BE49-F238E27FC236}">
                <a16:creationId xmlns:a16="http://schemas.microsoft.com/office/drawing/2014/main" id="{E41D9A06-E9C5-43EA-93C7-BC51249C28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2781" y="5382892"/>
            <a:ext cx="360000" cy="360000"/>
          </a:xfrm>
          <a:prstGeom prst="rect">
            <a:avLst/>
          </a:prstGeom>
        </p:spPr>
      </p:pic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FD0ACD47-60EF-4B58-87C5-7557969BC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50560" y="5368343"/>
            <a:ext cx="360000" cy="360000"/>
          </a:xfrm>
          <a:prstGeom prst="rect">
            <a:avLst/>
          </a:prstGeom>
        </p:spPr>
      </p:pic>
      <p:pic>
        <p:nvPicPr>
          <p:cNvPr id="78" name="Graphic 77" descr="Close">
            <a:extLst>
              <a:ext uri="{FF2B5EF4-FFF2-40B4-BE49-F238E27FC236}">
                <a16:creationId xmlns:a16="http://schemas.microsoft.com/office/drawing/2014/main" id="{FAEF566F-8149-4969-97DD-C5069E2913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85725" y="4812166"/>
            <a:ext cx="360000" cy="360000"/>
          </a:xfrm>
          <a:prstGeom prst="rect">
            <a:avLst/>
          </a:prstGeom>
        </p:spPr>
      </p:pic>
      <p:pic>
        <p:nvPicPr>
          <p:cNvPr id="79" name="Graphic 78" descr="Close">
            <a:extLst>
              <a:ext uri="{FF2B5EF4-FFF2-40B4-BE49-F238E27FC236}">
                <a16:creationId xmlns:a16="http://schemas.microsoft.com/office/drawing/2014/main" id="{191FEFA3-65D4-4FA7-B9C0-DD7149E6D0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5003" y="5352418"/>
            <a:ext cx="360000" cy="360000"/>
          </a:xfrm>
          <a:prstGeom prst="rect">
            <a:avLst/>
          </a:prstGeom>
        </p:spPr>
      </p:pic>
      <p:pic>
        <p:nvPicPr>
          <p:cNvPr id="80" name="Graphic 79" descr="Close">
            <a:extLst>
              <a:ext uri="{FF2B5EF4-FFF2-40B4-BE49-F238E27FC236}">
                <a16:creationId xmlns:a16="http://schemas.microsoft.com/office/drawing/2014/main" id="{272A86F0-0BFB-426A-B7B1-B4EE51F547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0530" y="4272769"/>
            <a:ext cx="360000" cy="360000"/>
          </a:xfrm>
          <a:prstGeom prst="rect">
            <a:avLst/>
          </a:prstGeom>
        </p:spPr>
      </p:pic>
      <p:pic>
        <p:nvPicPr>
          <p:cNvPr id="81" name="Graphic 80" descr="Close">
            <a:extLst>
              <a:ext uri="{FF2B5EF4-FFF2-40B4-BE49-F238E27FC236}">
                <a16:creationId xmlns:a16="http://schemas.microsoft.com/office/drawing/2014/main" id="{100F5912-FC8F-4BFA-8CBF-7A59A07B652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0530" y="3711740"/>
            <a:ext cx="360000" cy="360000"/>
          </a:xfrm>
          <a:prstGeom prst="rect">
            <a:avLst/>
          </a:prstGeom>
        </p:spPr>
      </p:pic>
      <p:pic>
        <p:nvPicPr>
          <p:cNvPr id="82" name="Graphic 81" descr="Dollar with solid fill">
            <a:extLst>
              <a:ext uri="{FF2B5EF4-FFF2-40B4-BE49-F238E27FC236}">
                <a16:creationId xmlns:a16="http://schemas.microsoft.com/office/drawing/2014/main" id="{3EEE9FF5-D3C5-4896-A4E6-4E6ABF95E2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25749" y="3166317"/>
            <a:ext cx="360000" cy="360000"/>
          </a:xfrm>
          <a:prstGeom prst="rect">
            <a:avLst/>
          </a:prstGeom>
        </p:spPr>
      </p:pic>
      <p:pic>
        <p:nvPicPr>
          <p:cNvPr id="83" name="Graphic 82" descr="Dollar with solid fill">
            <a:extLst>
              <a:ext uri="{FF2B5EF4-FFF2-40B4-BE49-F238E27FC236}">
                <a16:creationId xmlns:a16="http://schemas.microsoft.com/office/drawing/2014/main" id="{8C9987DD-821C-4DA5-B029-DC094FA999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9406" y="3166317"/>
            <a:ext cx="360000" cy="360000"/>
          </a:xfrm>
          <a:prstGeom prst="rect">
            <a:avLst/>
          </a:prstGeom>
        </p:spPr>
      </p:pic>
      <p:pic>
        <p:nvPicPr>
          <p:cNvPr id="84" name="Graphic 83" descr="Dollar with solid fill">
            <a:extLst>
              <a:ext uri="{FF2B5EF4-FFF2-40B4-BE49-F238E27FC236}">
                <a16:creationId xmlns:a16="http://schemas.microsoft.com/office/drawing/2014/main" id="{73B2AFE5-3559-4522-99CA-2BDEB795F6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5556" y="4227279"/>
            <a:ext cx="360000" cy="360000"/>
          </a:xfrm>
          <a:prstGeom prst="rect">
            <a:avLst/>
          </a:prstGeom>
        </p:spPr>
      </p:pic>
      <p:pic>
        <p:nvPicPr>
          <p:cNvPr id="85" name="Graphic 84" descr="Dollar with solid fill">
            <a:extLst>
              <a:ext uri="{FF2B5EF4-FFF2-40B4-BE49-F238E27FC236}">
                <a16:creationId xmlns:a16="http://schemas.microsoft.com/office/drawing/2014/main" id="{02EF6C4A-3062-4155-85C6-E6C8F20E85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59242" y="5334490"/>
            <a:ext cx="360000" cy="360000"/>
          </a:xfrm>
          <a:prstGeom prst="rect">
            <a:avLst/>
          </a:prstGeom>
        </p:spPr>
      </p:pic>
      <p:pic>
        <p:nvPicPr>
          <p:cNvPr id="87" name="Graphic 86" descr="Dollar with solid fill">
            <a:extLst>
              <a:ext uri="{FF2B5EF4-FFF2-40B4-BE49-F238E27FC236}">
                <a16:creationId xmlns:a16="http://schemas.microsoft.com/office/drawing/2014/main" id="{FCB2532E-7D49-4DB4-9196-78AC28668E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48252" y="4242529"/>
            <a:ext cx="360000" cy="360000"/>
          </a:xfrm>
          <a:prstGeom prst="rect">
            <a:avLst/>
          </a:prstGeom>
        </p:spPr>
      </p:pic>
      <p:pic>
        <p:nvPicPr>
          <p:cNvPr id="88" name="Graphic 87" descr="Dollar with solid fill">
            <a:extLst>
              <a:ext uri="{FF2B5EF4-FFF2-40B4-BE49-F238E27FC236}">
                <a16:creationId xmlns:a16="http://schemas.microsoft.com/office/drawing/2014/main" id="{9EF2487C-566E-432D-9B86-6F9A042657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25749" y="4812166"/>
            <a:ext cx="360000" cy="360000"/>
          </a:xfrm>
          <a:prstGeom prst="rect">
            <a:avLst/>
          </a:prstGeom>
        </p:spPr>
      </p:pic>
      <p:pic>
        <p:nvPicPr>
          <p:cNvPr id="89" name="Graphic 88" descr="Dollar with solid fill">
            <a:extLst>
              <a:ext uri="{FF2B5EF4-FFF2-40B4-BE49-F238E27FC236}">
                <a16:creationId xmlns:a16="http://schemas.microsoft.com/office/drawing/2014/main" id="{93866133-7181-4759-BA70-DE73DCBBF3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39406" y="4812166"/>
            <a:ext cx="360000" cy="360000"/>
          </a:xfrm>
          <a:prstGeom prst="rect">
            <a:avLst/>
          </a:prstGeom>
        </p:spPr>
      </p:pic>
      <p:pic>
        <p:nvPicPr>
          <p:cNvPr id="90" name="Graphic 89" descr="Dollar with solid fill">
            <a:extLst>
              <a:ext uri="{FF2B5EF4-FFF2-40B4-BE49-F238E27FC236}">
                <a16:creationId xmlns:a16="http://schemas.microsoft.com/office/drawing/2014/main" id="{8DF292FF-DFA6-41D3-8F27-DE368FA008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91642" y="5322922"/>
            <a:ext cx="360000" cy="360000"/>
          </a:xfrm>
          <a:prstGeom prst="rect">
            <a:avLst/>
          </a:prstGeom>
        </p:spPr>
      </p:pic>
      <p:pic>
        <p:nvPicPr>
          <p:cNvPr id="62" name="Graphic 61" descr="Dollar with solid fill">
            <a:extLst>
              <a:ext uri="{FF2B5EF4-FFF2-40B4-BE49-F238E27FC236}">
                <a16:creationId xmlns:a16="http://schemas.microsoft.com/office/drawing/2014/main" id="{08EEFE22-E00D-4094-AE63-2F583A291E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91642" y="4236940"/>
            <a:ext cx="360000" cy="360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3EEABAB-1F45-4F2E-9734-120BB9D6FE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70493" y="2659120"/>
            <a:ext cx="914402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4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BE61D9FA-68CD-4D5D-8CC8-ACEAB1FDC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9386" y="-837"/>
            <a:ext cx="12231385" cy="68818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1796A1-2D7B-4582-8670-96A12492D37F}"/>
              </a:ext>
            </a:extLst>
          </p:cNvPr>
          <p:cNvSpPr/>
          <p:nvPr/>
        </p:nvSpPr>
        <p:spPr>
          <a:xfrm>
            <a:off x="-39387" y="0"/>
            <a:ext cx="12231386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764"/>
            <a:ext cx="4113415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Diferenciais</a:t>
            </a:r>
            <a:endParaRPr lang="en-BR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>
            <a:cxnSpLocks/>
          </p:cNvCxnSpPr>
          <p:nvPr/>
        </p:nvCxnSpPr>
        <p:spPr>
          <a:xfrm>
            <a:off x="309437" y="1088253"/>
            <a:ext cx="3436653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CC7584-9B49-4822-B855-688F2FE78885}"/>
              </a:ext>
            </a:extLst>
          </p:cNvPr>
          <p:cNvGrpSpPr/>
          <p:nvPr/>
        </p:nvGrpSpPr>
        <p:grpSpPr>
          <a:xfrm>
            <a:off x="1280853" y="2672866"/>
            <a:ext cx="9630294" cy="1512268"/>
            <a:chOff x="1129804" y="1929049"/>
            <a:chExt cx="9630294" cy="151226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710894-1E2E-44E7-ACA0-1A1E70A2BE90}"/>
                </a:ext>
              </a:extLst>
            </p:cNvPr>
            <p:cNvSpPr txBox="1"/>
            <p:nvPr/>
          </p:nvSpPr>
          <p:spPr>
            <a:xfrm>
              <a:off x="4485437" y="3058468"/>
              <a:ext cx="257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Suporte</a:t>
              </a:r>
              <a:endPara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Partial sun with solid fill">
              <a:extLst>
                <a:ext uri="{FF2B5EF4-FFF2-40B4-BE49-F238E27FC236}">
                  <a16:creationId xmlns:a16="http://schemas.microsoft.com/office/drawing/2014/main" id="{ED3A33A8-15C2-4B7E-9F8D-DFCED038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712000" y="1929049"/>
              <a:ext cx="1080000" cy="1080000"/>
            </a:xfrm>
            <a:prstGeom prst="rect">
              <a:avLst/>
            </a:prstGeom>
          </p:spPr>
        </p:pic>
        <p:pic>
          <p:nvPicPr>
            <p:cNvPr id="15" name="Graphic 14" descr="Social network with solid fill">
              <a:extLst>
                <a:ext uri="{FF2B5EF4-FFF2-40B4-BE49-F238E27FC236}">
                  <a16:creationId xmlns:a16="http://schemas.microsoft.com/office/drawing/2014/main" id="{24A5300C-C9BE-4281-B433-B0B9B6E0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752000" y="1929049"/>
              <a:ext cx="1080000" cy="1080000"/>
            </a:xfrm>
            <a:prstGeom prst="rect">
              <a:avLst/>
            </a:prstGeom>
          </p:spPr>
        </p:pic>
        <p:pic>
          <p:nvPicPr>
            <p:cNvPr id="17" name="Graphic 16" descr="Computer with solid fill">
              <a:extLst>
                <a:ext uri="{FF2B5EF4-FFF2-40B4-BE49-F238E27FC236}">
                  <a16:creationId xmlns:a16="http://schemas.microsoft.com/office/drawing/2014/main" id="{3582E8E2-7562-45AF-92A6-EBEAC66E2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231999" y="1929049"/>
              <a:ext cx="1080000" cy="108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F59F15-37DE-48D7-9DF8-6FB899FD53ED}"/>
                </a:ext>
              </a:extLst>
            </p:cNvPr>
            <p:cNvSpPr txBox="1"/>
            <p:nvPr/>
          </p:nvSpPr>
          <p:spPr>
            <a:xfrm>
              <a:off x="1129804" y="3071985"/>
              <a:ext cx="2324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Mentorias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8DA103-F40D-4690-8BEF-531A770E156A}"/>
                </a:ext>
              </a:extLst>
            </p:cNvPr>
            <p:cNvSpPr txBox="1"/>
            <p:nvPr/>
          </p:nvSpPr>
          <p:spPr>
            <a:xfrm>
              <a:off x="7743902" y="3057268"/>
              <a:ext cx="3016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Propósito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0EC56-D4D8-4D38-A62D-BDFCFD15CE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275" y="229800"/>
            <a:ext cx="914402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82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764"/>
            <a:ext cx="4113415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Diferenciais</a:t>
            </a:r>
            <a:endParaRPr lang="en-BR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>
            <a:cxnSpLocks/>
          </p:cNvCxnSpPr>
          <p:nvPr/>
        </p:nvCxnSpPr>
        <p:spPr>
          <a:xfrm>
            <a:off x="309437" y="1088253"/>
            <a:ext cx="3436653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0EC56-D4D8-4D38-A62D-BDFCFD15C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275" y="229800"/>
            <a:ext cx="914402" cy="3048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50B5B7-75C6-4183-9E3B-2FDB155B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6" y="4569813"/>
            <a:ext cx="1415959" cy="141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F13F24-D422-45ED-93EC-52ECE89F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23" y="4570392"/>
            <a:ext cx="1414800" cy="14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2D19E1-40B5-47C9-8795-BBE7552E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081" y="4570392"/>
            <a:ext cx="1414800" cy="14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6443120-D2FF-4DC9-9D12-55B302634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939" y="4570392"/>
            <a:ext cx="1414800" cy="14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B7DBAA6-40DF-4846-AAD7-01EB2481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55" y="4570392"/>
            <a:ext cx="1414800" cy="14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BC47622-4F1D-4D6A-BBD8-42E6FF74D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797" y="4570392"/>
            <a:ext cx="1414800" cy="14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9F1B39D-D7DE-48E3-A53E-30BAD1BC0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15" y="4570392"/>
            <a:ext cx="1414800" cy="14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91FC37-73C2-4675-9071-FABBAF7F5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2287608"/>
            <a:ext cx="60579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356B86-6099-4ABF-9293-F97677EADDB8}"/>
              </a:ext>
            </a:extLst>
          </p:cNvPr>
          <p:cNvSpPr txBox="1"/>
          <p:nvPr/>
        </p:nvSpPr>
        <p:spPr>
          <a:xfrm>
            <a:off x="9187543" y="6553983"/>
            <a:ext cx="3004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https://odsbrasil.gov.br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840140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056CBF-D6F4-4CC7-B91E-74F6C6F2A5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8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185957-6912-4ABC-AA99-39C9BA8246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651888-A89F-436F-A9D8-1F227AA5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882" y="25151"/>
            <a:ext cx="3066279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Clientes</a:t>
            </a:r>
            <a:endParaRPr lang="en-BR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sultado de imagem para SAFRA LOGO">
            <a:extLst>
              <a:ext uri="{FF2B5EF4-FFF2-40B4-BE49-F238E27FC236}">
                <a16:creationId xmlns:a16="http://schemas.microsoft.com/office/drawing/2014/main" id="{585B12F4-D62D-409E-A94E-B8B0DE0B2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08" y="2846815"/>
            <a:ext cx="3196947" cy="181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E34E68E-DE5B-48A1-90E8-07BE31F4A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275" y="229800"/>
            <a:ext cx="914402" cy="3048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5718E8-55B1-4031-B6FA-B1DC117810F7}"/>
              </a:ext>
            </a:extLst>
          </p:cNvPr>
          <p:cNvCxnSpPr>
            <a:cxnSpLocks/>
          </p:cNvCxnSpPr>
          <p:nvPr/>
        </p:nvCxnSpPr>
        <p:spPr>
          <a:xfrm>
            <a:off x="309437" y="1088253"/>
            <a:ext cx="2394574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37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3016940"/>
            <a:ext cx="10659110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Ensinar programação quebrando paradigmas sociais</a:t>
            </a:r>
            <a:endParaRPr lang="en-BR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EA0E0BC-C298-43BF-A93A-AEC0F2CBC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137" y="1371601"/>
            <a:ext cx="2511726" cy="8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omputer with a blue screen&#10;&#10;Description automatically generated with low confidence">
            <a:extLst>
              <a:ext uri="{FF2B5EF4-FFF2-40B4-BE49-F238E27FC236}">
                <a16:creationId xmlns:a16="http://schemas.microsoft.com/office/drawing/2014/main" id="{3DB8201A-3283-42AB-8B3E-E918A0C20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23750"/>
          <a:stretch/>
        </p:blipFill>
        <p:spPr>
          <a:xfrm>
            <a:off x="1" y="0"/>
            <a:ext cx="12192000" cy="5229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E3ECDA-70D9-4C62-91B8-36E3F2183631}"/>
              </a:ext>
            </a:extLst>
          </p:cNvPr>
          <p:cNvSpPr txBox="1"/>
          <p:nvPr/>
        </p:nvSpPr>
        <p:spPr>
          <a:xfrm>
            <a:off x="5569543" y="5911246"/>
            <a:ext cx="66224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Ensinar programação quebrando paradigmas sociais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1F448F5-6A1B-4D6A-81DA-ADD21A872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35" y="5772747"/>
            <a:ext cx="2022397" cy="674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BD41E6-1A8B-467D-9643-79F42D9E8C5F}"/>
              </a:ext>
            </a:extLst>
          </p:cNvPr>
          <p:cNvSpPr txBox="1"/>
          <p:nvPr/>
        </p:nvSpPr>
        <p:spPr>
          <a:xfrm>
            <a:off x="2208332" y="5757358"/>
            <a:ext cx="202239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4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</a:t>
            </a:r>
            <a:r>
              <a:rPr lang="pt-BR" sz="4400" dirty="0">
                <a:solidFill>
                  <a:srgbClr val="27AE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suca</a:t>
            </a:r>
          </a:p>
        </p:txBody>
      </p:sp>
    </p:spTree>
    <p:extLst>
      <p:ext uri="{BB962C8B-B14F-4D97-AF65-F5344CB8AC3E}">
        <p14:creationId xmlns:p14="http://schemas.microsoft.com/office/powerpoint/2010/main" val="279290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890581E5-4CE3-4375-873A-365EA14B5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6F0955-2ED6-4F0F-BCB7-ED0298F5BE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01" y="7717"/>
            <a:ext cx="1362022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</a:t>
            </a:r>
            <a:endParaRPr lang="en-BR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>
            <a:cxnSpLocks/>
          </p:cNvCxnSpPr>
          <p:nvPr/>
        </p:nvCxnSpPr>
        <p:spPr>
          <a:xfrm>
            <a:off x="318658" y="1073511"/>
            <a:ext cx="1013753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098D81-C2F4-43F0-A436-F96A4689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0451" y="142792"/>
            <a:ext cx="914402" cy="30480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FFFD2BE-86AC-4A24-8A7D-07B5D470D95A}"/>
              </a:ext>
            </a:extLst>
          </p:cNvPr>
          <p:cNvGrpSpPr/>
          <p:nvPr/>
        </p:nvGrpSpPr>
        <p:grpSpPr>
          <a:xfrm>
            <a:off x="4886548" y="2250070"/>
            <a:ext cx="3294698" cy="2357860"/>
            <a:chOff x="4143380" y="2702147"/>
            <a:chExt cx="3294698" cy="235786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710894-1E2E-44E7-ACA0-1A1E70A2BE90}"/>
                </a:ext>
              </a:extLst>
            </p:cNvPr>
            <p:cNvSpPr txBox="1"/>
            <p:nvPr/>
          </p:nvSpPr>
          <p:spPr>
            <a:xfrm>
              <a:off x="4143380" y="4690675"/>
              <a:ext cx="3294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Déficit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profissionais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TI</a:t>
              </a:r>
              <a:endPara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aphic 10" descr="Children with solid fill">
              <a:extLst>
                <a:ext uri="{FF2B5EF4-FFF2-40B4-BE49-F238E27FC236}">
                  <a16:creationId xmlns:a16="http://schemas.microsoft.com/office/drawing/2014/main" id="{1CA1B82D-87CA-44E7-976B-1DA6081A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848690" y="2702147"/>
              <a:ext cx="1728000" cy="1728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1B8593-E075-44E5-8D18-84A33D51095A}"/>
              </a:ext>
            </a:extLst>
          </p:cNvPr>
          <p:cNvGrpSpPr/>
          <p:nvPr/>
        </p:nvGrpSpPr>
        <p:grpSpPr>
          <a:xfrm>
            <a:off x="1141377" y="2258405"/>
            <a:ext cx="2943926" cy="2341190"/>
            <a:chOff x="1314103" y="2702147"/>
            <a:chExt cx="2943926" cy="23411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B6C256-A780-47AA-82CA-B8E2207CCCDC}"/>
                </a:ext>
              </a:extLst>
            </p:cNvPr>
            <p:cNvSpPr txBox="1"/>
            <p:nvPr/>
          </p:nvSpPr>
          <p:spPr>
            <a:xfrm>
              <a:off x="1314103" y="4674005"/>
              <a:ext cx="2943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Moradores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perifria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</a:t>
              </a:r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TI</a:t>
              </a:r>
              <a:endPara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Graphic 11" descr="Mortgage with solid fill">
              <a:extLst>
                <a:ext uri="{FF2B5EF4-FFF2-40B4-BE49-F238E27FC236}">
                  <a16:creationId xmlns:a16="http://schemas.microsoft.com/office/drawing/2014/main" id="{214E976D-41B4-46EA-8C46-3AE35C519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752000" y="2702147"/>
              <a:ext cx="1728000" cy="17280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246D09-19B0-4C30-8B5C-0D7BDC4F174D}"/>
              </a:ext>
            </a:extLst>
          </p:cNvPr>
          <p:cNvGrpSpPr/>
          <p:nvPr/>
        </p:nvGrpSpPr>
        <p:grpSpPr>
          <a:xfrm>
            <a:off x="9322623" y="2252471"/>
            <a:ext cx="1728000" cy="2353058"/>
            <a:chOff x="8806768" y="2702147"/>
            <a:chExt cx="1728000" cy="235305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D1FF62A-638D-4B2D-988E-DD21B41C8B49}"/>
                </a:ext>
              </a:extLst>
            </p:cNvPr>
            <p:cNvSpPr txBox="1"/>
            <p:nvPr/>
          </p:nvSpPr>
          <p:spPr>
            <a:xfrm>
              <a:off x="9048432" y="4685873"/>
              <a:ext cx="1244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Custo</a:t>
              </a:r>
              <a:endPara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aphic 12" descr="Coins outline">
              <a:extLst>
                <a:ext uri="{FF2B5EF4-FFF2-40B4-BE49-F238E27FC236}">
                  <a16:creationId xmlns:a16="http://schemas.microsoft.com/office/drawing/2014/main" id="{8A8747E9-4D71-443D-A551-996DC487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8806768" y="2702147"/>
              <a:ext cx="1728000" cy="172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23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890581E5-4CE3-4375-873A-365EA14B5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635"/>
          <a:stretch/>
        </p:blipFill>
        <p:spPr>
          <a:xfrm>
            <a:off x="0" y="5392760"/>
            <a:ext cx="12192000" cy="1465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48" y="142792"/>
            <a:ext cx="1387332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</a:t>
            </a:r>
            <a:endParaRPr lang="en-BR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>
            <a:cxnSpLocks/>
          </p:cNvCxnSpPr>
          <p:nvPr/>
        </p:nvCxnSpPr>
        <p:spPr>
          <a:xfrm>
            <a:off x="318657" y="1220988"/>
            <a:ext cx="987629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B6C256-A780-47AA-82CA-B8E2207CCCDC}"/>
              </a:ext>
            </a:extLst>
          </p:cNvPr>
          <p:cNvSpPr txBox="1"/>
          <p:nvPr/>
        </p:nvSpPr>
        <p:spPr>
          <a:xfrm>
            <a:off x="1083316" y="2644170"/>
            <a:ext cx="26585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+38M</a:t>
            </a: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Subempregos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710894-1E2E-44E7-ACA0-1A1E70A2BE90}"/>
              </a:ext>
            </a:extLst>
          </p:cNvPr>
          <p:cNvSpPr txBox="1"/>
          <p:nvPr/>
        </p:nvSpPr>
        <p:spPr>
          <a:xfrm>
            <a:off x="4825188" y="2644170"/>
            <a:ext cx="26801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+12M</a:t>
            </a: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Moradores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Periferia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1FF62A-638D-4B2D-988E-DD21B41C8B49}"/>
              </a:ext>
            </a:extLst>
          </p:cNvPr>
          <p:cNvSpPr txBox="1"/>
          <p:nvPr/>
        </p:nvSpPr>
        <p:spPr>
          <a:xfrm>
            <a:off x="8588686" y="2644170"/>
            <a:ext cx="2520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+2M</a:t>
            </a:r>
          </a:p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São Paulo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098D81-C2F4-43F0-A436-F96A4689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0451" y="142792"/>
            <a:ext cx="914402" cy="304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C0B558-5509-4126-AF44-D1585BB14283}"/>
              </a:ext>
            </a:extLst>
          </p:cNvPr>
          <p:cNvSpPr txBox="1"/>
          <p:nvPr/>
        </p:nvSpPr>
        <p:spPr>
          <a:xfrm>
            <a:off x="0" y="502342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</a:t>
            </a:r>
            <a:r>
              <a:rPr lang="pt-BR" sz="9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https://istoe.com.br/183856_IBGE+6+DA+POPULACAO+BRASILEIRA+MORA+EM+FAVELAS/</a:t>
            </a:r>
            <a:r>
              <a:rPr lang="pt-BR" sz="9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9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https://www.brasildefato.com.br/2019/11/05/moradores-da-periferia-de-sp-vivem-23-anos-a-menos-do-que-os-de-areas-nobres</a:t>
            </a:r>
            <a:endParaRPr lang="pt-B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9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https://exame.com/brasil/sao-paulo-e-metropole-com-mais-moradores-de-favelas-do-brasil-segundo-o-ibge/</a:t>
            </a:r>
            <a:endParaRPr lang="pt-BR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03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men sitting at a table with laptops and papers&#10;&#10;Description automatically generated with low confidence">
            <a:extLst>
              <a:ext uri="{FF2B5EF4-FFF2-40B4-BE49-F238E27FC236}">
                <a16:creationId xmlns:a16="http://schemas.microsoft.com/office/drawing/2014/main" id="{B40A5BDB-A88F-4398-9262-73D1F369D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697" b="21536"/>
          <a:stretch/>
        </p:blipFill>
        <p:spPr>
          <a:xfrm>
            <a:off x="0" y="9349"/>
            <a:ext cx="12192000" cy="68486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1796A1-2D7B-4582-8670-96A12492D3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68"/>
            <a:ext cx="4113415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endParaRPr lang="en-BR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>
            <a:cxnSpLocks/>
          </p:cNvCxnSpPr>
          <p:nvPr/>
        </p:nvCxnSpPr>
        <p:spPr>
          <a:xfrm>
            <a:off x="873415" y="1589698"/>
            <a:ext cx="8978508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B6C256-A780-47AA-82CA-B8E2207CCCDC}"/>
              </a:ext>
            </a:extLst>
          </p:cNvPr>
          <p:cNvSpPr txBox="1"/>
          <p:nvPr/>
        </p:nvSpPr>
        <p:spPr>
          <a:xfrm>
            <a:off x="811472" y="1030357"/>
            <a:ext cx="1050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ecossistema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programadores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periferia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710894-1E2E-44E7-ACA0-1A1E70A2BE90}"/>
              </a:ext>
            </a:extLst>
          </p:cNvPr>
          <p:cNvSpPr txBox="1"/>
          <p:nvPr/>
        </p:nvSpPr>
        <p:spPr>
          <a:xfrm>
            <a:off x="4809437" y="4641137"/>
            <a:ext cx="257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Formação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o mercado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 descr="Social network with solid fill">
            <a:extLst>
              <a:ext uri="{FF2B5EF4-FFF2-40B4-BE49-F238E27FC236}">
                <a16:creationId xmlns:a16="http://schemas.microsoft.com/office/drawing/2014/main" id="{ED3A33A8-15C2-4B7E-9F8D-DFCED0387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712000" y="2702147"/>
            <a:ext cx="1728000" cy="1728000"/>
          </a:xfrm>
          <a:prstGeom prst="rect">
            <a:avLst/>
          </a:prstGeom>
        </p:spPr>
      </p:pic>
      <p:pic>
        <p:nvPicPr>
          <p:cNvPr id="15" name="Graphic 14" descr="Clipboard Checked with solid fill">
            <a:extLst>
              <a:ext uri="{FF2B5EF4-FFF2-40B4-BE49-F238E27FC236}">
                <a16:creationId xmlns:a16="http://schemas.microsoft.com/office/drawing/2014/main" id="{24A5300C-C9BE-4281-B433-B0B9B6E09D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2000" y="2702147"/>
            <a:ext cx="1728000" cy="1728000"/>
          </a:xfrm>
          <a:prstGeom prst="rect">
            <a:avLst/>
          </a:prstGeom>
        </p:spPr>
      </p:pic>
      <p:pic>
        <p:nvPicPr>
          <p:cNvPr id="17" name="Graphic 16" descr="Classroom with solid fill">
            <a:extLst>
              <a:ext uri="{FF2B5EF4-FFF2-40B4-BE49-F238E27FC236}">
                <a16:creationId xmlns:a16="http://schemas.microsoft.com/office/drawing/2014/main" id="{3582E8E2-7562-45AF-92A6-EBEAC66E2E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2000" y="2702147"/>
            <a:ext cx="1728000" cy="172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F59F15-37DE-48D7-9DF8-6FB899FD53ED}"/>
              </a:ext>
            </a:extLst>
          </p:cNvPr>
          <p:cNvSpPr txBox="1"/>
          <p:nvPr/>
        </p:nvSpPr>
        <p:spPr>
          <a:xfrm>
            <a:off x="1453804" y="4643931"/>
            <a:ext cx="2324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Diminuir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Déficit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programadores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DA103-F40D-4690-8BEF-531A770E156A}"/>
              </a:ext>
            </a:extLst>
          </p:cNvPr>
          <p:cNvSpPr txBox="1"/>
          <p:nvPr/>
        </p:nvSpPr>
        <p:spPr>
          <a:xfrm>
            <a:off x="8067902" y="4641138"/>
            <a:ext cx="301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rede de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programadores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0EC56-D4D8-4D38-A62D-BDFCFD15CE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275" y="229800"/>
            <a:ext cx="914402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5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325" y="142792"/>
            <a:ext cx="3066279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</a:t>
            </a:r>
            <a:endParaRPr lang="en-BR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/>
          <p:nvPr/>
        </p:nvCxnSpPr>
        <p:spPr>
          <a:xfrm>
            <a:off x="318657" y="1220988"/>
            <a:ext cx="2520000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098D81-C2F4-43F0-A436-F96A4689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1" y="142792"/>
            <a:ext cx="914402" cy="3048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2C5A79-DBEF-46A5-BD47-A1A9AA5474B1}"/>
              </a:ext>
            </a:extLst>
          </p:cNvPr>
          <p:cNvGrpSpPr/>
          <p:nvPr/>
        </p:nvGrpSpPr>
        <p:grpSpPr>
          <a:xfrm>
            <a:off x="6412288" y="2894819"/>
            <a:ext cx="2257283" cy="1068363"/>
            <a:chOff x="6021476" y="3023419"/>
            <a:chExt cx="2257283" cy="1068363"/>
          </a:xfrm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F2249BA9-2795-47E1-AF35-8FD063705D55}"/>
                </a:ext>
              </a:extLst>
            </p:cNvPr>
            <p:cNvSpPr/>
            <p:nvPr/>
          </p:nvSpPr>
          <p:spPr>
            <a:xfrm>
              <a:off x="6021476" y="3023419"/>
              <a:ext cx="2257283" cy="1068363"/>
            </a:xfrm>
            <a:prstGeom prst="chevron">
              <a:avLst/>
            </a:prstGeom>
            <a:solidFill>
              <a:srgbClr val="2F8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75509A-1992-47EB-8178-C62CB3192E7C}"/>
                </a:ext>
              </a:extLst>
            </p:cNvPr>
            <p:cNvSpPr txBox="1"/>
            <p:nvPr/>
          </p:nvSpPr>
          <p:spPr>
            <a:xfrm>
              <a:off x="6625269" y="3362318"/>
              <a:ext cx="1441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Acompanhar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F64155-4930-433E-89F4-F1B43AF94024}"/>
              </a:ext>
            </a:extLst>
          </p:cNvPr>
          <p:cNvGrpSpPr/>
          <p:nvPr/>
        </p:nvGrpSpPr>
        <p:grpSpPr>
          <a:xfrm>
            <a:off x="9302145" y="2894819"/>
            <a:ext cx="2257283" cy="1068363"/>
            <a:chOff x="8356637" y="3023419"/>
            <a:chExt cx="2257283" cy="1068363"/>
          </a:xfrm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4718A9B5-21E4-452A-959E-C1B566C8957A}"/>
                </a:ext>
              </a:extLst>
            </p:cNvPr>
            <p:cNvSpPr/>
            <p:nvPr/>
          </p:nvSpPr>
          <p:spPr>
            <a:xfrm>
              <a:off x="8356637" y="3023419"/>
              <a:ext cx="2257283" cy="1068363"/>
            </a:xfrm>
            <a:prstGeom prst="chevron">
              <a:avLst/>
            </a:prstGeom>
            <a:solidFill>
              <a:srgbClr val="2F8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170351-DF6E-43EB-8B14-482D8F52017C}"/>
                </a:ext>
              </a:extLst>
            </p:cNvPr>
            <p:cNvSpPr txBox="1"/>
            <p:nvPr/>
          </p:nvSpPr>
          <p:spPr>
            <a:xfrm>
              <a:off x="8943077" y="3362318"/>
              <a:ext cx="1397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Encaminhar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Graphic 7" descr="Tree With Roots with solid fill">
            <a:extLst>
              <a:ext uri="{FF2B5EF4-FFF2-40B4-BE49-F238E27FC236}">
                <a16:creationId xmlns:a16="http://schemas.microsoft.com/office/drawing/2014/main" id="{0731CC09-3636-4ED0-99C3-829A8B355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0453" y="3963182"/>
            <a:ext cx="914400" cy="914400"/>
          </a:xfrm>
          <a:prstGeom prst="rect">
            <a:avLst/>
          </a:prstGeom>
        </p:spPr>
      </p:pic>
      <p:pic>
        <p:nvPicPr>
          <p:cNvPr id="11" name="Graphic 10" descr="Seed Packet with solid fill">
            <a:extLst>
              <a:ext uri="{FF2B5EF4-FFF2-40B4-BE49-F238E27FC236}">
                <a16:creationId xmlns:a16="http://schemas.microsoft.com/office/drawing/2014/main" id="{B6AE2765-8E89-4506-A2EC-25E71003C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657" y="1980419"/>
            <a:ext cx="914400" cy="9144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1EB39F7-9EB8-43F2-9BE3-3E1C0C1762E4}"/>
              </a:ext>
            </a:extLst>
          </p:cNvPr>
          <p:cNvGrpSpPr/>
          <p:nvPr/>
        </p:nvGrpSpPr>
        <p:grpSpPr>
          <a:xfrm>
            <a:off x="632574" y="2894819"/>
            <a:ext cx="2257283" cy="1068363"/>
            <a:chOff x="1578080" y="3023419"/>
            <a:chExt cx="2257283" cy="1068363"/>
          </a:xfrm>
        </p:grpSpPr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49CA3407-4D22-40B3-95ED-1D5A844239ED}"/>
                </a:ext>
              </a:extLst>
            </p:cNvPr>
            <p:cNvSpPr/>
            <p:nvPr/>
          </p:nvSpPr>
          <p:spPr>
            <a:xfrm>
              <a:off x="1578080" y="3023419"/>
              <a:ext cx="2257283" cy="1068363"/>
            </a:xfrm>
            <a:prstGeom prst="chevron">
              <a:avLst/>
            </a:prstGeom>
            <a:solidFill>
              <a:srgbClr val="2F8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D30940-19A4-4A7C-AD6A-0CF1E62DC59C}"/>
                </a:ext>
              </a:extLst>
            </p:cNvPr>
            <p:cNvSpPr txBox="1"/>
            <p:nvPr/>
          </p:nvSpPr>
          <p:spPr>
            <a:xfrm>
              <a:off x="2193383" y="3362318"/>
              <a:ext cx="122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Mentorar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B04F9B-4AB9-4C0F-A762-572337956902}"/>
              </a:ext>
            </a:extLst>
          </p:cNvPr>
          <p:cNvGrpSpPr/>
          <p:nvPr/>
        </p:nvGrpSpPr>
        <p:grpSpPr>
          <a:xfrm>
            <a:off x="3522431" y="2894819"/>
            <a:ext cx="2257283" cy="1068363"/>
            <a:chOff x="3913241" y="3023419"/>
            <a:chExt cx="2257283" cy="1068363"/>
          </a:xfrm>
        </p:grpSpPr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26473310-87EB-4657-8568-2F5959944C50}"/>
                </a:ext>
              </a:extLst>
            </p:cNvPr>
            <p:cNvSpPr/>
            <p:nvPr/>
          </p:nvSpPr>
          <p:spPr>
            <a:xfrm>
              <a:off x="3913241" y="3023419"/>
              <a:ext cx="2257283" cy="1068363"/>
            </a:xfrm>
            <a:prstGeom prst="chevron">
              <a:avLst/>
            </a:prstGeom>
            <a:solidFill>
              <a:srgbClr val="2F80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3ACAB8-C296-4BE3-A63A-86FFA2AD11AA}"/>
                </a:ext>
              </a:extLst>
            </p:cNvPr>
            <p:cNvSpPr txBox="1"/>
            <p:nvPr/>
          </p:nvSpPr>
          <p:spPr>
            <a:xfrm>
              <a:off x="4594911" y="3362318"/>
              <a:ext cx="122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Direcionar</a:t>
              </a: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22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38906D27-F8D4-4E95-9E80-E440FB9FA787}"/>
              </a:ext>
            </a:extLst>
          </p:cNvPr>
          <p:cNvSpPr/>
          <p:nvPr/>
        </p:nvSpPr>
        <p:spPr>
          <a:xfrm>
            <a:off x="8612735" y="2477730"/>
            <a:ext cx="2568064" cy="2628798"/>
          </a:xfrm>
          <a:prstGeom prst="ellipse">
            <a:avLst/>
          </a:prstGeom>
          <a:solidFill>
            <a:srgbClr val="2F8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E9B81E-49A1-42A7-8EA8-510FE2168369}"/>
              </a:ext>
            </a:extLst>
          </p:cNvPr>
          <p:cNvSpPr/>
          <p:nvPr/>
        </p:nvSpPr>
        <p:spPr>
          <a:xfrm>
            <a:off x="130169" y="1623128"/>
            <a:ext cx="4308504" cy="4308504"/>
          </a:xfrm>
          <a:prstGeom prst="ellipse">
            <a:avLst/>
          </a:prstGeom>
          <a:solidFill>
            <a:srgbClr val="2F8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7" y="142792"/>
            <a:ext cx="3066279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  <a:endParaRPr lang="en-BR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/>
          <p:nvPr/>
        </p:nvCxnSpPr>
        <p:spPr>
          <a:xfrm>
            <a:off x="318657" y="1220988"/>
            <a:ext cx="2520000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B6C256-A780-47AA-82CA-B8E2207CCCDC}"/>
              </a:ext>
            </a:extLst>
          </p:cNvPr>
          <p:cNvSpPr txBox="1"/>
          <p:nvPr/>
        </p:nvSpPr>
        <p:spPr>
          <a:xfrm>
            <a:off x="661668" y="2987315"/>
            <a:ext cx="32455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+467B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mercado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movimenta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710894-1E2E-44E7-ACA0-1A1E70A2BE90}"/>
              </a:ext>
            </a:extLst>
          </p:cNvPr>
          <p:cNvSpPr txBox="1"/>
          <p:nvPr/>
        </p:nvSpPr>
        <p:spPr>
          <a:xfrm>
            <a:off x="8612735" y="3166267"/>
            <a:ext cx="26801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290K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déficit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098D81-C2F4-43F0-A436-F96A4689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1" y="157540"/>
            <a:ext cx="914402" cy="30480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B50C7DF-3EB4-48EA-8138-03CC94088EBF}"/>
              </a:ext>
            </a:extLst>
          </p:cNvPr>
          <p:cNvSpPr/>
          <p:nvPr/>
        </p:nvSpPr>
        <p:spPr>
          <a:xfrm>
            <a:off x="4675239" y="2009345"/>
            <a:ext cx="3606506" cy="3606506"/>
          </a:xfrm>
          <a:prstGeom prst="ellipse">
            <a:avLst/>
          </a:prstGeom>
          <a:solidFill>
            <a:srgbClr val="2F80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552D6D-2537-4280-A3B7-C09D6BB25DE1}"/>
              </a:ext>
            </a:extLst>
          </p:cNvPr>
          <p:cNvSpPr txBox="1"/>
          <p:nvPr/>
        </p:nvSpPr>
        <p:spPr>
          <a:xfrm>
            <a:off x="4738719" y="2987314"/>
            <a:ext cx="335078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+420K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vagas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2024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EBF3B-2D15-4818-995E-2D58E5C1FD24}"/>
              </a:ext>
            </a:extLst>
          </p:cNvPr>
          <p:cNvSpPr txBox="1"/>
          <p:nvPr/>
        </p:nvSpPr>
        <p:spPr>
          <a:xfrm>
            <a:off x="1" y="639722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</a:t>
            </a:r>
            <a:r>
              <a:rPr lang="pt-BR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Mercado de TI pode apresentar déficit de 290 mil profissionais em 2024 | </a:t>
            </a:r>
            <a:r>
              <a:rPr lang="pt-BR" sz="1200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Computerworld</a:t>
            </a:r>
            <a:r>
              <a:rPr lang="pt-BR" sz="1200" dirty="0"/>
              <a:t> e </a:t>
            </a:r>
            <a:r>
              <a:rPr lang="pt-BR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Mercado de tecnologia movimentou R$ 467,8 bilhões no Brasil em 2017 | Empresas | Valor Econômico (globo.com)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4111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895" y="142792"/>
            <a:ext cx="3066279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Validação</a:t>
            </a:r>
            <a:endParaRPr lang="en-BR" sz="4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>
            <a:cxnSpLocks/>
          </p:cNvCxnSpPr>
          <p:nvPr/>
        </p:nvCxnSpPr>
        <p:spPr>
          <a:xfrm>
            <a:off x="318657" y="1220988"/>
            <a:ext cx="2778504" cy="0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098D81-C2F4-43F0-A436-F96A4689C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1" y="142792"/>
            <a:ext cx="914402" cy="3048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670AC1-5CBD-45E3-8D15-7FF88927732B}"/>
              </a:ext>
            </a:extLst>
          </p:cNvPr>
          <p:cNvSpPr txBox="1"/>
          <p:nvPr/>
        </p:nvSpPr>
        <p:spPr>
          <a:xfrm>
            <a:off x="4809437" y="4641137"/>
            <a:ext cx="257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Curadoria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 material para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estudos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Graphic 18" descr="Social network with solid fill">
            <a:extLst>
              <a:ext uri="{FF2B5EF4-FFF2-40B4-BE49-F238E27FC236}">
                <a16:creationId xmlns:a16="http://schemas.microsoft.com/office/drawing/2014/main" id="{CF54155E-29F9-4017-86F6-FFD1E336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712000" y="2702147"/>
            <a:ext cx="1728000" cy="1728000"/>
          </a:xfrm>
          <a:prstGeom prst="rect">
            <a:avLst/>
          </a:prstGeom>
        </p:spPr>
      </p:pic>
      <p:pic>
        <p:nvPicPr>
          <p:cNvPr id="20" name="Graphic 19" descr="Group with solid fill">
            <a:extLst>
              <a:ext uri="{FF2B5EF4-FFF2-40B4-BE49-F238E27FC236}">
                <a16:creationId xmlns:a16="http://schemas.microsoft.com/office/drawing/2014/main" id="{8091F021-21CC-4E87-89B7-EAB257414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752000" y="2702147"/>
            <a:ext cx="1728000" cy="1728000"/>
          </a:xfrm>
          <a:prstGeom prst="rect">
            <a:avLst/>
          </a:prstGeom>
        </p:spPr>
      </p:pic>
      <p:pic>
        <p:nvPicPr>
          <p:cNvPr id="21" name="Graphic 20" descr="Classroom with solid fill">
            <a:extLst>
              <a:ext uri="{FF2B5EF4-FFF2-40B4-BE49-F238E27FC236}">
                <a16:creationId xmlns:a16="http://schemas.microsoft.com/office/drawing/2014/main" id="{F5093597-BA4A-49A2-B838-9FBFC6043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2000" y="2702147"/>
            <a:ext cx="1728000" cy="172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115339-EF97-488E-89FF-EE418850BAB3}"/>
              </a:ext>
            </a:extLst>
          </p:cNvPr>
          <p:cNvSpPr txBox="1"/>
          <p:nvPr/>
        </p:nvSpPr>
        <p:spPr>
          <a:xfrm>
            <a:off x="1453804" y="4643931"/>
            <a:ext cx="2324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grupo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com 3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alunos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2D17F6-DFB5-4486-B0FE-660DDC75AA71}"/>
              </a:ext>
            </a:extLst>
          </p:cNvPr>
          <p:cNvSpPr txBox="1"/>
          <p:nvPr/>
        </p:nvSpPr>
        <p:spPr>
          <a:xfrm>
            <a:off x="8067902" y="4641138"/>
            <a:ext cx="301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Mentorias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semanais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acompanhamento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6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holding hands&#10;&#10;Description automatically generated with low confidence">
            <a:extLst>
              <a:ext uri="{FF2B5EF4-FFF2-40B4-BE49-F238E27FC236}">
                <a16:creationId xmlns:a16="http://schemas.microsoft.com/office/drawing/2014/main" id="{E3E614EE-7D6E-4421-BE3B-133835F5A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98323" y="-1"/>
            <a:ext cx="12290323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1796A1-2D7B-4582-8670-96A12492D37F}"/>
              </a:ext>
            </a:extLst>
          </p:cNvPr>
          <p:cNvSpPr/>
          <p:nvPr/>
        </p:nvSpPr>
        <p:spPr>
          <a:xfrm>
            <a:off x="-98324" y="-20759"/>
            <a:ext cx="12290323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3B522-8652-D045-9C4D-A7F59AF7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323" y="-12487"/>
            <a:ext cx="623856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negócio</a:t>
            </a:r>
            <a:endParaRPr lang="en-BR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5634C-8546-4553-BC8D-9502FDBB263D}"/>
              </a:ext>
            </a:extLst>
          </p:cNvPr>
          <p:cNvCxnSpPr>
            <a:cxnSpLocks/>
          </p:cNvCxnSpPr>
          <p:nvPr/>
        </p:nvCxnSpPr>
        <p:spPr>
          <a:xfrm flipV="1">
            <a:off x="285584" y="1026061"/>
            <a:ext cx="5514322" cy="41118"/>
          </a:xfrm>
          <a:prstGeom prst="line">
            <a:avLst/>
          </a:prstGeom>
          <a:ln w="76200">
            <a:solidFill>
              <a:srgbClr val="F2C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710894-1E2E-44E7-ACA0-1A1E70A2BE90}"/>
              </a:ext>
            </a:extLst>
          </p:cNvPr>
          <p:cNvSpPr txBox="1"/>
          <p:nvPr/>
        </p:nvSpPr>
        <p:spPr>
          <a:xfrm>
            <a:off x="1530128" y="4363929"/>
            <a:ext cx="257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Alocação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pessoas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100%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remota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DA103-F40D-4690-8BEF-531A770E156A}"/>
              </a:ext>
            </a:extLst>
          </p:cNvPr>
          <p:cNvSpPr txBox="1"/>
          <p:nvPr/>
        </p:nvSpPr>
        <p:spPr>
          <a:xfrm>
            <a:off x="8081333" y="4292999"/>
            <a:ext cx="3016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Treinamos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30EC56-D4D8-4D38-A62D-BDFCFD15C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275" y="215051"/>
            <a:ext cx="914402" cy="304801"/>
          </a:xfrm>
          <a:prstGeom prst="rect">
            <a:avLst/>
          </a:prstGeom>
        </p:spPr>
      </p:pic>
      <p:pic>
        <p:nvPicPr>
          <p:cNvPr id="14" name="Graphic 13" descr="Remote work with solid fill">
            <a:extLst>
              <a:ext uri="{FF2B5EF4-FFF2-40B4-BE49-F238E27FC236}">
                <a16:creationId xmlns:a16="http://schemas.microsoft.com/office/drawing/2014/main" id="{B87E7E49-7D24-41AF-9769-0D06613A28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952690" y="2564999"/>
            <a:ext cx="1728000" cy="1728000"/>
          </a:xfrm>
          <a:prstGeom prst="rect">
            <a:avLst/>
          </a:prstGeom>
        </p:spPr>
      </p:pic>
      <p:pic>
        <p:nvPicPr>
          <p:cNvPr id="17" name="Graphic 16" descr="Teacher with solid fill">
            <a:extLst>
              <a:ext uri="{FF2B5EF4-FFF2-40B4-BE49-F238E27FC236}">
                <a16:creationId xmlns:a16="http://schemas.microsoft.com/office/drawing/2014/main" id="{CAD43B86-F8D6-40FF-96FA-9C127F313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725431" y="2634544"/>
            <a:ext cx="1728000" cy="172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BD0329-B5AB-4F12-A3C8-70C53AF246B6}"/>
              </a:ext>
            </a:extLst>
          </p:cNvPr>
          <p:cNvSpPr txBox="1"/>
          <p:nvPr/>
        </p:nvSpPr>
        <p:spPr>
          <a:xfrm>
            <a:off x="4747351" y="4340537"/>
            <a:ext cx="257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Formação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parceria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 descr="Cycle with people with solid fill">
            <a:extLst>
              <a:ext uri="{FF2B5EF4-FFF2-40B4-BE49-F238E27FC236}">
                <a16:creationId xmlns:a16="http://schemas.microsoft.com/office/drawing/2014/main" id="{3CA03294-8071-4083-BDA2-2D0A667E41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169913" y="2541607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6347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_2SEEDS">
      <a:dk1>
        <a:srgbClr val="000000"/>
      </a:dk1>
      <a:lt1>
        <a:srgbClr val="FFFFFF"/>
      </a:lt1>
      <a:dk2>
        <a:srgbClr val="222C3C"/>
      </a:dk2>
      <a:lt2>
        <a:srgbClr val="E8E6E2"/>
      </a:lt2>
      <a:accent1>
        <a:srgbClr val="3564B7"/>
      </a:accent1>
      <a:accent2>
        <a:srgbClr val="47ACC9"/>
      </a:accent2>
      <a:accent3>
        <a:srgbClr val="4E47C9"/>
      </a:accent3>
      <a:accent4>
        <a:srgbClr val="B7354D"/>
      </a:accent4>
      <a:accent5>
        <a:srgbClr val="C96547"/>
      </a:accent5>
      <a:accent6>
        <a:srgbClr val="B78A35"/>
      </a:accent6>
      <a:hlink>
        <a:srgbClr val="A37C36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8450</TotalTime>
  <Words>1215</Words>
  <Application>Microsoft Office PowerPoint</Application>
  <PresentationFormat>Widescreen</PresentationFormat>
  <Paragraphs>102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Gill Sans Nova</vt:lpstr>
      <vt:lpstr>Rubik</vt:lpstr>
      <vt:lpstr>Symbol</vt:lpstr>
      <vt:lpstr>ConfettiVTI</vt:lpstr>
      <vt:lpstr>PowerPoint Presentation</vt:lpstr>
      <vt:lpstr>PowerPoint Presentation</vt:lpstr>
      <vt:lpstr>Dor</vt:lpstr>
      <vt:lpstr>Dor</vt:lpstr>
      <vt:lpstr>Solução</vt:lpstr>
      <vt:lpstr>Solução</vt:lpstr>
      <vt:lpstr>Mercado</vt:lpstr>
      <vt:lpstr>Validação</vt:lpstr>
      <vt:lpstr>Modelo de negócio</vt:lpstr>
      <vt:lpstr>Modelo de negócio</vt:lpstr>
      <vt:lpstr>Concorrência</vt:lpstr>
      <vt:lpstr>Diferenciais</vt:lpstr>
      <vt:lpstr>Diferenciais</vt:lpstr>
      <vt:lpstr>Clientes</vt:lpstr>
      <vt:lpstr>Ensinar programação quebrando paradigmas sociais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 José dos Santos Neto</dc:creator>
  <cp:lastModifiedBy>Artur Jose dos Santos Neto</cp:lastModifiedBy>
  <cp:revision>97</cp:revision>
  <dcterms:created xsi:type="dcterms:W3CDTF">2021-04-28T13:27:19Z</dcterms:created>
  <dcterms:modified xsi:type="dcterms:W3CDTF">2021-05-25T21:34:16Z</dcterms:modified>
</cp:coreProperties>
</file>